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681" r:id="rId3"/>
    <p:sldId id="682" r:id="rId4"/>
    <p:sldId id="683" r:id="rId5"/>
    <p:sldId id="668" r:id="rId6"/>
    <p:sldId id="710" r:id="rId7"/>
    <p:sldId id="669" r:id="rId8"/>
    <p:sldId id="670" r:id="rId9"/>
    <p:sldId id="707" r:id="rId10"/>
    <p:sldId id="709" r:id="rId11"/>
    <p:sldId id="704" r:id="rId12"/>
    <p:sldId id="706" r:id="rId13"/>
    <p:sldId id="689" r:id="rId14"/>
    <p:sldId id="711" r:id="rId15"/>
    <p:sldId id="671" r:id="rId16"/>
    <p:sldId id="672" r:id="rId17"/>
    <p:sldId id="673" r:id="rId18"/>
    <p:sldId id="674" r:id="rId19"/>
    <p:sldId id="712" r:id="rId20"/>
    <p:sldId id="713" r:id="rId21"/>
    <p:sldId id="714" r:id="rId22"/>
    <p:sldId id="715" r:id="rId23"/>
    <p:sldId id="716" r:id="rId24"/>
    <p:sldId id="675" r:id="rId25"/>
    <p:sldId id="676" r:id="rId26"/>
    <p:sldId id="677" r:id="rId27"/>
    <p:sldId id="678" r:id="rId28"/>
    <p:sldId id="680" r:id="rId29"/>
    <p:sldId id="686" r:id="rId30"/>
    <p:sldId id="687" r:id="rId31"/>
    <p:sldId id="641" r:id="rId32"/>
    <p:sldId id="642" r:id="rId33"/>
    <p:sldId id="643" r:id="rId34"/>
    <p:sldId id="644" r:id="rId35"/>
    <p:sldId id="645" r:id="rId36"/>
    <p:sldId id="646" r:id="rId37"/>
    <p:sldId id="647" r:id="rId38"/>
    <p:sldId id="524" r:id="rId39"/>
    <p:sldId id="525" r:id="rId40"/>
    <p:sldId id="526" r:id="rId41"/>
    <p:sldId id="475" r:id="rId42"/>
    <p:sldId id="284" r:id="rId43"/>
    <p:sldId id="685" r:id="rId44"/>
    <p:sldId id="717" r:id="rId45"/>
    <p:sldId id="400" r:id="rId46"/>
    <p:sldId id="456" r:id="rId47"/>
    <p:sldId id="483" r:id="rId48"/>
    <p:sldId id="690" r:id="rId49"/>
    <p:sldId id="691" r:id="rId50"/>
    <p:sldId id="718" r:id="rId51"/>
    <p:sldId id="688" r:id="rId52"/>
    <p:sldId id="693" r:id="rId53"/>
    <p:sldId id="694" r:id="rId54"/>
    <p:sldId id="695" r:id="rId55"/>
    <p:sldId id="697" r:id="rId56"/>
    <p:sldId id="696" r:id="rId57"/>
    <p:sldId id="719" r:id="rId58"/>
    <p:sldId id="723" r:id="rId59"/>
    <p:sldId id="725" r:id="rId60"/>
    <p:sldId id="726" r:id="rId61"/>
    <p:sldId id="727" r:id="rId62"/>
    <p:sldId id="728" r:id="rId63"/>
    <p:sldId id="729" r:id="rId64"/>
    <p:sldId id="494" r:id="rId65"/>
    <p:sldId id="291" r:id="rId66"/>
    <p:sldId id="730" r:id="rId67"/>
    <p:sldId id="292" r:id="rId68"/>
    <p:sldId id="495" r:id="rId69"/>
    <p:sldId id="293" r:id="rId70"/>
    <p:sldId id="496" r:id="rId71"/>
    <p:sldId id="497" r:id="rId72"/>
    <p:sldId id="294" r:id="rId73"/>
    <p:sldId id="722" r:id="rId74"/>
    <p:sldId id="498" r:id="rId75"/>
    <p:sldId id="731" r:id="rId76"/>
    <p:sldId id="732" r:id="rId77"/>
    <p:sldId id="733" r:id="rId78"/>
    <p:sldId id="734" r:id="rId79"/>
    <p:sldId id="699" r:id="rId80"/>
    <p:sldId id="700"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3557" autoAdjust="0"/>
  </p:normalViewPr>
  <p:slideViewPr>
    <p:cSldViewPr snapToGrid="0">
      <p:cViewPr>
        <p:scale>
          <a:sx n="50" d="100"/>
          <a:sy n="50" d="100"/>
        </p:scale>
        <p:origin x="176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B8B3A-2615-4583-A9A5-0C7C30815E5C}" type="datetimeFigureOut">
              <a:rPr lang="en-US" smtClean="0"/>
              <a:t>9/10/2025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3FB66-8E11-4D37-8C1A-72A1080B739D}" type="slidenum">
              <a:rPr lang="en-US" smtClean="0"/>
              <a:t>‹#›</a:t>
            </a:fld>
            <a:endParaRPr lang="en-US"/>
          </a:p>
        </p:txBody>
      </p:sp>
    </p:spTree>
    <p:extLst>
      <p:ext uri="{BB962C8B-B14F-4D97-AF65-F5344CB8AC3E}">
        <p14:creationId xmlns:p14="http://schemas.microsoft.com/office/powerpoint/2010/main" val="1657555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3FB66-8E11-4D37-8C1A-72A1080B739D}" type="slidenum">
              <a:rPr lang="en-US" smtClean="0"/>
              <a:t>1</a:t>
            </a:fld>
            <a:endParaRPr lang="en-US"/>
          </a:p>
        </p:txBody>
      </p:sp>
    </p:spTree>
    <p:extLst>
      <p:ext uri="{BB962C8B-B14F-4D97-AF65-F5344CB8AC3E}">
        <p14:creationId xmlns:p14="http://schemas.microsoft.com/office/powerpoint/2010/main" val="1683084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fossil record further suggests</a:t>
            </a:r>
            <a:r>
              <a:rPr lang="en-US" baseline="0" dirty="0"/>
              <a:t> that marine diversity has increased steadily over time, as the famous </a:t>
            </a:r>
            <a:r>
              <a:rPr lang="en-US" baseline="0" dirty="0" err="1"/>
              <a:t>Sepkoski’s</a:t>
            </a:r>
            <a:r>
              <a:rPr lang="en-US" baseline="0" dirty="0"/>
              <a:t> series illustrates. Which supports the historical view. </a:t>
            </a:r>
          </a:p>
          <a:p>
            <a:endParaRPr lang="en-US" baseline="0" dirty="0"/>
          </a:p>
          <a:p>
            <a:r>
              <a:rPr lang="en-US" baseline="0" dirty="0"/>
              <a:t>But recent revisions of this very same data under different sampling corrections suggest that diversity may have been remarkably stable, in line with the </a:t>
            </a:r>
            <a:r>
              <a:rPr lang="en-US" baseline="0" dirty="0" err="1"/>
              <a:t>equilibrial</a:t>
            </a:r>
            <a:r>
              <a:rPr lang="en-US" baseline="0" dirty="0"/>
              <a:t> view.</a:t>
            </a:r>
            <a:endParaRPr lang="en-US" dirty="0"/>
          </a:p>
        </p:txBody>
      </p:sp>
      <p:sp>
        <p:nvSpPr>
          <p:cNvPr id="4" name="Slide Number Placeholder 3"/>
          <p:cNvSpPr>
            <a:spLocks noGrp="1"/>
          </p:cNvSpPr>
          <p:nvPr>
            <p:ph type="sldNum" sz="quarter" idx="10"/>
          </p:nvPr>
        </p:nvSpPr>
        <p:spPr/>
        <p:txBody>
          <a:bodyPr/>
          <a:lstStyle/>
          <a:p>
            <a:fld id="{6DE56E63-9157-4174-B7DB-C92621207C2C}" type="slidenum">
              <a:rPr lang="en-US" smtClean="0"/>
              <a:t>35</a:t>
            </a:fld>
            <a:endParaRPr lang="en-US"/>
          </a:p>
        </p:txBody>
      </p:sp>
    </p:spTree>
    <p:extLst>
      <p:ext uri="{BB962C8B-B14F-4D97-AF65-F5344CB8AC3E}">
        <p14:creationId xmlns:p14="http://schemas.microsoft.com/office/powerpoint/2010/main" val="1882705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a:t>
            </a:r>
            <a:r>
              <a:rPr lang="en-US" baseline="0" dirty="0"/>
              <a:t> </a:t>
            </a:r>
            <a:r>
              <a:rPr lang="en-US" dirty="0"/>
              <a:t>Island faunas often reinvent forms and functions known from the mainland, suggesting that diversification is deterministic and </a:t>
            </a:r>
            <a:r>
              <a:rPr lang="en-US" dirty="0" err="1"/>
              <a:t>equilibrial</a:t>
            </a:r>
            <a:r>
              <a:rPr lang="en-US" dirty="0"/>
              <a:t>. </a:t>
            </a:r>
          </a:p>
          <a:p>
            <a:endParaRPr lang="en-US" dirty="0"/>
          </a:p>
          <a:p>
            <a:r>
              <a:rPr lang="en-US" dirty="0"/>
              <a:t>Yet, even</a:t>
            </a:r>
            <a:r>
              <a:rPr lang="en-US" baseline="0" dirty="0"/>
              <a:t> among these convergent faunas, Australian marsupials, for example, unique life-forms occasionally emerge. Such as kangaroos. That do not have any analogue among placental mammals.</a:t>
            </a:r>
            <a:endParaRPr lang="en-US" dirty="0"/>
          </a:p>
        </p:txBody>
      </p:sp>
      <p:sp>
        <p:nvSpPr>
          <p:cNvPr id="4" name="Slide Number Placeholder 3"/>
          <p:cNvSpPr>
            <a:spLocks noGrp="1"/>
          </p:cNvSpPr>
          <p:nvPr>
            <p:ph type="sldNum" sz="quarter" idx="10"/>
          </p:nvPr>
        </p:nvSpPr>
        <p:spPr/>
        <p:txBody>
          <a:bodyPr/>
          <a:lstStyle/>
          <a:p>
            <a:fld id="{6DE56E63-9157-4174-B7DB-C92621207C2C}" type="slidenum">
              <a:rPr lang="en-US" smtClean="0"/>
              <a:t>36</a:t>
            </a:fld>
            <a:endParaRPr lang="en-US"/>
          </a:p>
        </p:txBody>
      </p:sp>
    </p:spTree>
    <p:extLst>
      <p:ext uri="{BB962C8B-B14F-4D97-AF65-F5344CB8AC3E}">
        <p14:creationId xmlns:p14="http://schemas.microsoft.com/office/powerpoint/2010/main" val="53841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example for birds and mammals. </a:t>
            </a:r>
            <a:endParaRPr lang="en-US" dirty="0"/>
          </a:p>
        </p:txBody>
      </p:sp>
      <p:sp>
        <p:nvSpPr>
          <p:cNvPr id="4" name="Slide Number Placeholder 3"/>
          <p:cNvSpPr>
            <a:spLocks noGrp="1"/>
          </p:cNvSpPr>
          <p:nvPr>
            <p:ph type="sldNum" sz="quarter" idx="10"/>
          </p:nvPr>
        </p:nvSpPr>
        <p:spPr/>
        <p:txBody>
          <a:bodyPr/>
          <a:lstStyle/>
          <a:p>
            <a:fld id="{7DD3FB66-8E11-4D37-8C1A-72A1080B739D}" type="slidenum">
              <a:rPr lang="en-US" smtClean="0"/>
              <a:t>38</a:t>
            </a:fld>
            <a:endParaRPr lang="en-US"/>
          </a:p>
        </p:txBody>
      </p:sp>
    </p:spTree>
    <p:extLst>
      <p:ext uri="{BB962C8B-B14F-4D97-AF65-F5344CB8AC3E}">
        <p14:creationId xmlns:p14="http://schemas.microsoft.com/office/powerpoint/2010/main" val="1351690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Emprical</a:t>
            </a:r>
            <a:r>
              <a:rPr lang="en-US" b="1" dirty="0"/>
              <a:t> example.</a:t>
            </a:r>
            <a:r>
              <a:rPr lang="en-US" b="1" baseline="0" dirty="0"/>
              <a:t> </a:t>
            </a:r>
            <a:r>
              <a:rPr lang="en-US" b="1" baseline="0" dirty="0" err="1"/>
              <a:t>Glassfrogs</a:t>
            </a:r>
            <a:r>
              <a:rPr lang="en-US" b="1" baseline="0" dirty="0"/>
              <a:t> show </a:t>
            </a:r>
            <a:r>
              <a:rPr lang="en-US" b="1" baseline="0" dirty="0" err="1"/>
              <a:t>higherst</a:t>
            </a:r>
            <a:r>
              <a:rPr lang="en-US" b="1" baseline="0" dirty="0"/>
              <a:t> richness at mid-elevations – high diversification, much time, many resources.  They found that time is the best predictor of richness. </a:t>
            </a:r>
            <a:r>
              <a:rPr lang="en-US" b="1" baseline="0" dirty="0" err="1"/>
              <a:t>Glassfrogs</a:t>
            </a:r>
            <a:r>
              <a:rPr lang="en-US" b="1" baseline="0" dirty="0"/>
              <a:t> originated at the mid-elevations and spread into the lowlands and into the highlands</a:t>
            </a:r>
          </a:p>
          <a:p>
            <a:endParaRPr lang="en-US" baseline="0" dirty="0"/>
          </a:p>
          <a:p>
            <a:endParaRPr lang="en-US" baseline="0" dirty="0"/>
          </a:p>
          <a:p>
            <a:r>
              <a:rPr lang="en-US" i="1" baseline="0" dirty="0"/>
              <a:t>Additionally, the authors considered also a non-biological (geometric) explanation. That was not supported. This explanation is a null model, based on the reshuffling of species’ elevational ranges. Like a box of crayons (different lengths, reshuffled, open the box). Highest number of crayons will be in the middle. Most species often found at mid-</a:t>
            </a:r>
            <a:r>
              <a:rPr lang="en-US" i="1" baseline="0" dirty="0" err="1"/>
              <a:t>elevaitons</a:t>
            </a:r>
            <a:r>
              <a:rPr lang="en-US" i="1" baseline="0" dirty="0"/>
              <a:t>. </a:t>
            </a:r>
          </a:p>
          <a:p>
            <a:endParaRPr lang="en-US" i="1" baseline="0" dirty="0"/>
          </a:p>
          <a:p>
            <a:r>
              <a:rPr lang="en-US" i="1" baseline="0" dirty="0"/>
              <a:t>The same can apply to latitude. Most species at mid-latitudes – which is in the tropics, at the equator. These were popular. But later rejected. Conceptually and empirically </a:t>
            </a:r>
          </a:p>
          <a:p>
            <a:endParaRPr lang="en-US" baseline="0" dirty="0"/>
          </a:p>
          <a:p>
            <a:r>
              <a:rPr lang="en-US" b="1" baseline="0" dirty="0"/>
              <a:t>Study supports the historical explanation (time for speciation, combined with niche conservatism)</a:t>
            </a:r>
            <a:endParaRPr lang="en-US" b="1" dirty="0"/>
          </a:p>
        </p:txBody>
      </p:sp>
      <p:sp>
        <p:nvSpPr>
          <p:cNvPr id="4" name="Slide Number Placeholder 3"/>
          <p:cNvSpPr>
            <a:spLocks noGrp="1"/>
          </p:cNvSpPr>
          <p:nvPr>
            <p:ph type="sldNum" sz="quarter" idx="10"/>
          </p:nvPr>
        </p:nvSpPr>
        <p:spPr/>
        <p:txBody>
          <a:bodyPr/>
          <a:lstStyle/>
          <a:p>
            <a:fld id="{7DD3FB66-8E11-4D37-8C1A-72A1080B739D}" type="slidenum">
              <a:rPr lang="en-US" smtClean="0"/>
              <a:t>40</a:t>
            </a:fld>
            <a:endParaRPr lang="en-US"/>
          </a:p>
        </p:txBody>
      </p:sp>
    </p:spTree>
    <p:extLst>
      <p:ext uri="{BB962C8B-B14F-4D97-AF65-F5344CB8AC3E}">
        <p14:creationId xmlns:p14="http://schemas.microsoft.com/office/powerpoint/2010/main" val="134065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B112D-5B22-98D8-39C5-859E541EC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62440-C323-057C-760E-82B814834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32210C-1343-928B-DA05-404BCF062A47}"/>
              </a:ext>
            </a:extLst>
          </p:cNvPr>
          <p:cNvSpPr>
            <a:spLocks noGrp="1"/>
          </p:cNvSpPr>
          <p:nvPr>
            <p:ph type="body" idx="1"/>
          </p:nvPr>
        </p:nvSpPr>
        <p:spPr/>
        <p:txBody>
          <a:bodyPr/>
          <a:lstStyle/>
          <a:p>
            <a:r>
              <a:rPr lang="en-US" b="1" dirty="0"/>
              <a:t>Model fitting is typically implemented using maximum likelihood </a:t>
            </a:r>
          </a:p>
          <a:p>
            <a:endParaRPr lang="en-US" b="1" dirty="0"/>
          </a:p>
          <a:p>
            <a:r>
              <a:rPr lang="en-US" b="1" dirty="0"/>
              <a:t>We ask: which model is most likely to have generated our data?</a:t>
            </a:r>
          </a:p>
          <a:p>
            <a:endParaRPr lang="en-US" b="1" dirty="0"/>
          </a:p>
          <a:p>
            <a:r>
              <a:rPr lang="en-US" b="1" dirty="0"/>
              <a:t>Which process is most likely to have generated</a:t>
            </a:r>
            <a:r>
              <a:rPr lang="en-US" b="1" baseline="0" dirty="0"/>
              <a:t> the pattern?</a:t>
            </a:r>
          </a:p>
          <a:p>
            <a:endParaRPr lang="en-US" b="1" dirty="0"/>
          </a:p>
        </p:txBody>
      </p:sp>
      <p:sp>
        <p:nvSpPr>
          <p:cNvPr id="4" name="Slide Number Placeholder 3">
            <a:extLst>
              <a:ext uri="{FF2B5EF4-FFF2-40B4-BE49-F238E27FC236}">
                <a16:creationId xmlns:a16="http://schemas.microsoft.com/office/drawing/2014/main" id="{4D9247FE-A263-7180-9C7E-476C8922F4BC}"/>
              </a:ext>
            </a:extLst>
          </p:cNvPr>
          <p:cNvSpPr>
            <a:spLocks noGrp="1"/>
          </p:cNvSpPr>
          <p:nvPr>
            <p:ph type="sldNum" sz="quarter" idx="10"/>
          </p:nvPr>
        </p:nvSpPr>
        <p:spPr/>
        <p:txBody>
          <a:bodyPr/>
          <a:lstStyle/>
          <a:p>
            <a:fld id="{F5C662A4-C6A1-43CF-94C8-6EE66B2AB814}" type="slidenum">
              <a:rPr lang="en-US" smtClean="0"/>
              <a:t>63</a:t>
            </a:fld>
            <a:endParaRPr lang="en-US"/>
          </a:p>
        </p:txBody>
      </p:sp>
    </p:spTree>
    <p:extLst>
      <p:ext uri="{BB962C8B-B14F-4D97-AF65-F5344CB8AC3E}">
        <p14:creationId xmlns:p14="http://schemas.microsoft.com/office/powerpoint/2010/main" val="880858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Model fitting is typically implemented using maximum likelihood </a:t>
            </a:r>
          </a:p>
          <a:p>
            <a:endParaRPr lang="en-US" b="1" dirty="0"/>
          </a:p>
          <a:p>
            <a:r>
              <a:rPr lang="en-US" b="1" dirty="0"/>
              <a:t>We ask: which model is most likely to have generated our data?</a:t>
            </a:r>
          </a:p>
          <a:p>
            <a:endParaRPr lang="en-US" b="1" dirty="0"/>
          </a:p>
          <a:p>
            <a:r>
              <a:rPr lang="en-US" b="1" dirty="0"/>
              <a:t>Which process is most likely to have generated</a:t>
            </a:r>
            <a:r>
              <a:rPr lang="en-US" b="1" baseline="0" dirty="0"/>
              <a:t> the pattern?</a:t>
            </a:r>
          </a:p>
          <a:p>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64</a:t>
            </a:fld>
            <a:endParaRPr lang="en-US"/>
          </a:p>
        </p:txBody>
      </p:sp>
    </p:spTree>
    <p:extLst>
      <p:ext uri="{BB962C8B-B14F-4D97-AF65-F5344CB8AC3E}">
        <p14:creationId xmlns:p14="http://schemas.microsoft.com/office/powerpoint/2010/main" val="4270577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illustrate on a perhaps more imaginative example </a:t>
            </a:r>
          </a:p>
          <a:p>
            <a:endParaRPr lang="en-US" b="1" dirty="0"/>
          </a:p>
          <a:p>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67</a:t>
            </a:fld>
            <a:endParaRPr lang="en-US"/>
          </a:p>
        </p:txBody>
      </p:sp>
    </p:spTree>
    <p:extLst>
      <p:ext uri="{BB962C8B-B14F-4D97-AF65-F5344CB8AC3E}">
        <p14:creationId xmlns:p14="http://schemas.microsoft.com/office/powerpoint/2010/main" val="2751598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Likelihood is often coupled</a:t>
            </a:r>
            <a:r>
              <a:rPr lang="en-US" b="1" baseline="0" dirty="0"/>
              <a:t> with prior knowledge – these two together are key ingredients of he </a:t>
            </a:r>
            <a:r>
              <a:rPr lang="en-US" b="1" baseline="0" dirty="0" err="1"/>
              <a:t>bayessian</a:t>
            </a:r>
            <a:r>
              <a:rPr lang="en-US" b="1" baseline="0" dirty="0"/>
              <a:t> inference</a:t>
            </a:r>
          </a:p>
          <a:p>
            <a:endParaRPr lang="en-US" b="1" baseline="0" dirty="0"/>
          </a:p>
          <a:p>
            <a:r>
              <a:rPr lang="en-US" b="1" baseline="0" dirty="0"/>
              <a:t>If you are interested in Bayesian inference – we can discuss it later – or over the exercises</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68</a:t>
            </a:fld>
            <a:endParaRPr lang="en-US"/>
          </a:p>
        </p:txBody>
      </p:sp>
    </p:spTree>
    <p:extLst>
      <p:ext uri="{BB962C8B-B14F-4D97-AF65-F5344CB8AC3E}">
        <p14:creationId xmlns:p14="http://schemas.microsoft.com/office/powerpoint/2010/main" val="2798872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Once I fit the model,</a:t>
            </a:r>
            <a:r>
              <a:rPr lang="en-US" b="1" baseline="0" dirty="0"/>
              <a:t> using maximum likelihood – I can calculate the likelihood of the model</a:t>
            </a:r>
          </a:p>
          <a:p>
            <a:endParaRPr lang="en-US" b="1" baseline="0" dirty="0"/>
          </a:p>
          <a:p>
            <a:r>
              <a:rPr lang="en-US" b="1" baseline="0" dirty="0"/>
              <a:t>How do I use likelihood to identify the best model? </a:t>
            </a:r>
          </a:p>
          <a:p>
            <a:endParaRPr lang="en-US" b="1" baseline="0" dirty="0"/>
          </a:p>
          <a:p>
            <a:r>
              <a:rPr lang="en-US" b="1" baseline="0" dirty="0"/>
              <a:t>Complex models are more likely to generate any pattern – I would like to know if the model explains as much as possible, given its complexity</a:t>
            </a:r>
          </a:p>
          <a:p>
            <a:endParaRPr lang="en-US" b="1" baseline="0" dirty="0"/>
          </a:p>
          <a:p>
            <a:r>
              <a:rPr lang="en-US" b="1" baseline="0" dirty="0"/>
              <a:t>The balance between explanatory power – and complexity – of the model is captured by AIC</a:t>
            </a:r>
          </a:p>
          <a:p>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69</a:t>
            </a:fld>
            <a:endParaRPr lang="en-US"/>
          </a:p>
        </p:txBody>
      </p:sp>
    </p:spTree>
    <p:extLst>
      <p:ext uri="{BB962C8B-B14F-4D97-AF65-F5344CB8AC3E}">
        <p14:creationId xmlns:p14="http://schemas.microsoft.com/office/powerpoint/2010/main" val="2456144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It can proved mathematically that </a:t>
            </a:r>
            <a:r>
              <a:rPr lang="en-US" sz="1200" b="1" dirty="0"/>
              <a:t>AIC represents the relative distance of the evaluated model from </a:t>
            </a:r>
            <a:r>
              <a:rPr lang="en-US" sz="1200" b="1" u="sng" dirty="0"/>
              <a:t>the truth</a:t>
            </a:r>
          </a:p>
          <a:p>
            <a:endParaRPr lang="en-US" b="1" dirty="0"/>
          </a:p>
          <a:p>
            <a:r>
              <a:rPr lang="en-US" b="1" dirty="0"/>
              <a:t>That’s why we prefer the model with the</a:t>
            </a:r>
            <a:r>
              <a:rPr lang="en-US" b="1" baseline="0" dirty="0"/>
              <a:t> lowest AIC – closest to the truth </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70</a:t>
            </a:fld>
            <a:endParaRPr lang="en-US"/>
          </a:p>
        </p:txBody>
      </p:sp>
    </p:spTree>
    <p:extLst>
      <p:ext uri="{BB962C8B-B14F-4D97-AF65-F5344CB8AC3E}">
        <p14:creationId xmlns:p14="http://schemas.microsoft.com/office/powerpoint/2010/main" val="374355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2EAD-C0E0-1F4D-C3EB-7798385F7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D04FF-A86B-2A2D-62DB-CB2109AE3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FCE73-426A-256A-558F-C45398FFFBB0}"/>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E3D3274C-D4BB-1F61-9228-759838128BFB}"/>
              </a:ext>
            </a:extLst>
          </p:cNvPr>
          <p:cNvSpPr>
            <a:spLocks noGrp="1"/>
          </p:cNvSpPr>
          <p:nvPr>
            <p:ph type="sldNum" sz="quarter" idx="10"/>
          </p:nvPr>
        </p:nvSpPr>
        <p:spPr/>
        <p:txBody>
          <a:bodyPr/>
          <a:lstStyle/>
          <a:p>
            <a:fld id="{7DD3FB66-8E11-4D37-8C1A-72A1080B739D}" type="slidenum">
              <a:rPr lang="en-US" smtClean="0"/>
              <a:t>5</a:t>
            </a:fld>
            <a:endParaRPr lang="en-US"/>
          </a:p>
        </p:txBody>
      </p:sp>
    </p:spTree>
    <p:extLst>
      <p:ext uri="{BB962C8B-B14F-4D97-AF65-F5344CB8AC3E}">
        <p14:creationId xmlns:p14="http://schemas.microsoft.com/office/powerpoint/2010/main" val="1802009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we</a:t>
            </a:r>
            <a:r>
              <a:rPr lang="en-US" b="1" baseline="0" dirty="0"/>
              <a:t> have a set of models – we can rescale the AIC into AIC weights – relative probability that a given model is the true model – under the condition that the true model is included in the model set</a:t>
            </a:r>
          </a:p>
          <a:p>
            <a:endParaRPr lang="en-US" b="1" baseline="0" dirty="0"/>
          </a:p>
          <a:p>
            <a:r>
              <a:rPr lang="en-US" b="1" baseline="0" dirty="0"/>
              <a:t>Good that its between 0 and 1</a:t>
            </a:r>
          </a:p>
          <a:p>
            <a:r>
              <a:rPr lang="en-US" b="1" baseline="0" dirty="0"/>
              <a:t>Easier to compare the relative support of different models</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72</a:t>
            </a:fld>
            <a:endParaRPr lang="en-US"/>
          </a:p>
        </p:txBody>
      </p:sp>
    </p:spTree>
    <p:extLst>
      <p:ext uri="{BB962C8B-B14F-4D97-AF65-F5344CB8AC3E}">
        <p14:creationId xmlns:p14="http://schemas.microsoft.com/office/powerpoint/2010/main" val="1264978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we</a:t>
            </a:r>
            <a:r>
              <a:rPr lang="en-US" b="1" baseline="0" dirty="0"/>
              <a:t> have a set of models – we can rescale the AIC into AIC weights – relative probability that a given model is the true model – under the condition that the true model is included in the model set</a:t>
            </a:r>
          </a:p>
          <a:p>
            <a:endParaRPr lang="en-US" b="1" baseline="0" dirty="0"/>
          </a:p>
          <a:p>
            <a:r>
              <a:rPr lang="en-US" b="1" baseline="0" dirty="0"/>
              <a:t>Good that its between 0 and 1</a:t>
            </a:r>
          </a:p>
          <a:p>
            <a:r>
              <a:rPr lang="en-US" b="1" baseline="0" dirty="0"/>
              <a:t>Easier to compare the relative support of different models</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73</a:t>
            </a:fld>
            <a:endParaRPr lang="en-US"/>
          </a:p>
        </p:txBody>
      </p:sp>
    </p:spTree>
    <p:extLst>
      <p:ext uri="{BB962C8B-B14F-4D97-AF65-F5344CB8AC3E}">
        <p14:creationId xmlns:p14="http://schemas.microsoft.com/office/powerpoint/2010/main" val="531659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Likelihood ratio</a:t>
            </a:r>
            <a:r>
              <a:rPr lang="en-US" b="1" baseline="0" dirty="0"/>
              <a:t> tests sometimes require the models to be nested. AIC is safer as this assumption is not invoked</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74</a:t>
            </a:fld>
            <a:endParaRPr lang="en-US"/>
          </a:p>
        </p:txBody>
      </p:sp>
    </p:spTree>
    <p:extLst>
      <p:ext uri="{BB962C8B-B14F-4D97-AF65-F5344CB8AC3E}">
        <p14:creationId xmlns:p14="http://schemas.microsoft.com/office/powerpoint/2010/main" val="3626130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E444C-1285-65EA-8A85-D516E3500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3A585-4EC9-1ADB-16D5-5533CC2CD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C2138-102B-7509-8E71-F582A5FAB74E}"/>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C406C1B8-FC41-8BF6-C2F8-3BA5CFD3467B}"/>
              </a:ext>
            </a:extLst>
          </p:cNvPr>
          <p:cNvSpPr>
            <a:spLocks noGrp="1"/>
          </p:cNvSpPr>
          <p:nvPr>
            <p:ph type="sldNum" sz="quarter" idx="10"/>
          </p:nvPr>
        </p:nvSpPr>
        <p:spPr/>
        <p:txBody>
          <a:bodyPr/>
          <a:lstStyle/>
          <a:p>
            <a:fld id="{7DD3FB66-8E11-4D37-8C1A-72A1080B739D}" type="slidenum">
              <a:rPr lang="en-US" smtClean="0"/>
              <a:t>75</a:t>
            </a:fld>
            <a:endParaRPr lang="en-US"/>
          </a:p>
        </p:txBody>
      </p:sp>
    </p:spTree>
    <p:extLst>
      <p:ext uri="{BB962C8B-B14F-4D97-AF65-F5344CB8AC3E}">
        <p14:creationId xmlns:p14="http://schemas.microsoft.com/office/powerpoint/2010/main" val="1298330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FBCB-E381-46B5-D8DD-9002EA681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05C39-C8A6-F941-26EE-1EF3388FB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073B3-59C4-A6B2-6B55-1FD9C1D80F6D}"/>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79CEF466-40E3-73D5-CE1D-6A387C5C4EEF}"/>
              </a:ext>
            </a:extLst>
          </p:cNvPr>
          <p:cNvSpPr>
            <a:spLocks noGrp="1"/>
          </p:cNvSpPr>
          <p:nvPr>
            <p:ph type="sldNum" sz="quarter" idx="10"/>
          </p:nvPr>
        </p:nvSpPr>
        <p:spPr/>
        <p:txBody>
          <a:bodyPr/>
          <a:lstStyle/>
          <a:p>
            <a:fld id="{7DD3FB66-8E11-4D37-8C1A-72A1080B739D}" type="slidenum">
              <a:rPr lang="en-US" smtClean="0"/>
              <a:t>78</a:t>
            </a:fld>
            <a:endParaRPr lang="en-US"/>
          </a:p>
        </p:txBody>
      </p:sp>
    </p:spTree>
    <p:extLst>
      <p:ext uri="{BB962C8B-B14F-4D97-AF65-F5344CB8AC3E}">
        <p14:creationId xmlns:p14="http://schemas.microsoft.com/office/powerpoint/2010/main" val="1886168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3E4C7-9B08-7279-B110-3978C2DAD0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72B03-836E-0D7D-1930-3C9E29F54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AFB5C-5128-3CA6-1C7E-45CA72C5B3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These patterns have since been reported repeatedly and seem ubiquitous. Namely, they emerge across taxa, across continents, and across geological time periods, across montane systems, etc. </a:t>
            </a:r>
          </a:p>
          <a:p>
            <a:endParaRPr lang="en-US" b="1" dirty="0"/>
          </a:p>
          <a:p>
            <a:r>
              <a:rPr lang="en-US" b="1" dirty="0"/>
              <a:t>Here,</a:t>
            </a:r>
            <a:r>
              <a:rPr lang="en-US" b="1" baseline="0" dirty="0"/>
              <a:t> we have the patterns for birds, mammals, and amphibians</a:t>
            </a:r>
            <a:endParaRPr lang="en-US" b="1" dirty="0"/>
          </a:p>
        </p:txBody>
      </p:sp>
      <p:sp>
        <p:nvSpPr>
          <p:cNvPr id="4" name="Slide Number Placeholder 3">
            <a:extLst>
              <a:ext uri="{FF2B5EF4-FFF2-40B4-BE49-F238E27FC236}">
                <a16:creationId xmlns:a16="http://schemas.microsoft.com/office/drawing/2014/main" id="{1CF41555-C6EE-386F-4C15-A2B4D47F6C11}"/>
              </a:ext>
            </a:extLst>
          </p:cNvPr>
          <p:cNvSpPr>
            <a:spLocks noGrp="1"/>
          </p:cNvSpPr>
          <p:nvPr>
            <p:ph type="sldNum" sz="quarter" idx="10"/>
          </p:nvPr>
        </p:nvSpPr>
        <p:spPr/>
        <p:txBody>
          <a:bodyPr/>
          <a:lstStyle/>
          <a:p>
            <a:fld id="{7DD3FB66-8E11-4D37-8C1A-72A1080B739D}" type="slidenum">
              <a:rPr lang="en-US" smtClean="0"/>
              <a:t>7</a:t>
            </a:fld>
            <a:endParaRPr lang="en-US"/>
          </a:p>
        </p:txBody>
      </p:sp>
    </p:spTree>
    <p:extLst>
      <p:ext uri="{BB962C8B-B14F-4D97-AF65-F5344CB8AC3E}">
        <p14:creationId xmlns:p14="http://schemas.microsoft.com/office/powerpoint/2010/main" val="397951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C268-3BE6-EAFB-C32D-47BCF3ED9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86517-49E0-2758-01DD-C00D685687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29D85-1821-1BDB-ED31-AB345CA3214E}"/>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a:t>
            </a:r>
            <a:endParaRPr lang="en-US" b="1" dirty="0"/>
          </a:p>
        </p:txBody>
      </p:sp>
      <p:sp>
        <p:nvSpPr>
          <p:cNvPr id="4" name="Slide Number Placeholder 3">
            <a:extLst>
              <a:ext uri="{FF2B5EF4-FFF2-40B4-BE49-F238E27FC236}">
                <a16:creationId xmlns:a16="http://schemas.microsoft.com/office/drawing/2014/main" id="{832291AD-57C5-7889-32B9-8809A7A8C82D}"/>
              </a:ext>
            </a:extLst>
          </p:cNvPr>
          <p:cNvSpPr>
            <a:spLocks noGrp="1"/>
          </p:cNvSpPr>
          <p:nvPr>
            <p:ph type="sldNum" sz="quarter" idx="10"/>
          </p:nvPr>
        </p:nvSpPr>
        <p:spPr/>
        <p:txBody>
          <a:bodyPr/>
          <a:lstStyle/>
          <a:p>
            <a:fld id="{7DD3FB66-8E11-4D37-8C1A-72A1080B739D}" type="slidenum">
              <a:rPr lang="en-US" smtClean="0"/>
              <a:t>8</a:t>
            </a:fld>
            <a:endParaRPr lang="en-US"/>
          </a:p>
        </p:txBody>
      </p:sp>
    </p:spTree>
    <p:extLst>
      <p:ext uri="{BB962C8B-B14F-4D97-AF65-F5344CB8AC3E}">
        <p14:creationId xmlns:p14="http://schemas.microsoft.com/office/powerpoint/2010/main" val="980768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F9FE-51C7-470A-D82C-612E492A6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1D387-1B86-10F8-E7B9-42E67BE45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57D31-38BF-53B8-5357-E11BBF0ED61B}"/>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First, we need to establish a pattern. What is out there. Then, we can formulate explanation: theory, hypotheses. We typically need to collect more data to test these theories. Data that is independent from the data that inspired the theory in the first place</a:t>
            </a:r>
            <a:endParaRPr lang="en-US" b="1" dirty="0"/>
          </a:p>
        </p:txBody>
      </p:sp>
      <p:sp>
        <p:nvSpPr>
          <p:cNvPr id="4" name="Slide Number Placeholder 3">
            <a:extLst>
              <a:ext uri="{FF2B5EF4-FFF2-40B4-BE49-F238E27FC236}">
                <a16:creationId xmlns:a16="http://schemas.microsoft.com/office/drawing/2014/main" id="{715548FE-A688-D64C-263A-69CB8C2D5718}"/>
              </a:ext>
            </a:extLst>
          </p:cNvPr>
          <p:cNvSpPr>
            <a:spLocks noGrp="1"/>
          </p:cNvSpPr>
          <p:nvPr>
            <p:ph type="sldNum" sz="quarter" idx="10"/>
          </p:nvPr>
        </p:nvSpPr>
        <p:spPr/>
        <p:txBody>
          <a:bodyPr/>
          <a:lstStyle/>
          <a:p>
            <a:fld id="{7DD3FB66-8E11-4D37-8C1A-72A1080B739D}" type="slidenum">
              <a:rPr lang="en-US" smtClean="0"/>
              <a:t>15</a:t>
            </a:fld>
            <a:endParaRPr lang="en-US"/>
          </a:p>
        </p:txBody>
      </p:sp>
    </p:spTree>
    <p:extLst>
      <p:ext uri="{BB962C8B-B14F-4D97-AF65-F5344CB8AC3E}">
        <p14:creationId xmlns:p14="http://schemas.microsoft.com/office/powerpoint/2010/main" val="3996588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17DC3-B2FD-54E7-9260-159AC1B58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5F201-C740-9F6D-346D-96FB520C2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D9187-EB86-3F74-F1F2-D91DB5437BDF}"/>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First, we need to establish a pattern. What is out there. Then, we can formulate explanation: theory, hypotheses. We typically need to collect more data to test these theories. Data that is independent from the data that inspired the theory in the first place</a:t>
            </a:r>
            <a:endParaRPr lang="en-US" b="1" dirty="0"/>
          </a:p>
        </p:txBody>
      </p:sp>
      <p:sp>
        <p:nvSpPr>
          <p:cNvPr id="4" name="Slide Number Placeholder 3">
            <a:extLst>
              <a:ext uri="{FF2B5EF4-FFF2-40B4-BE49-F238E27FC236}">
                <a16:creationId xmlns:a16="http://schemas.microsoft.com/office/drawing/2014/main" id="{2AFAC842-291D-756E-1F7B-6387B31EB9DA}"/>
              </a:ext>
            </a:extLst>
          </p:cNvPr>
          <p:cNvSpPr>
            <a:spLocks noGrp="1"/>
          </p:cNvSpPr>
          <p:nvPr>
            <p:ph type="sldNum" sz="quarter" idx="10"/>
          </p:nvPr>
        </p:nvSpPr>
        <p:spPr/>
        <p:txBody>
          <a:bodyPr/>
          <a:lstStyle/>
          <a:p>
            <a:fld id="{7DD3FB66-8E11-4D37-8C1A-72A1080B739D}" type="slidenum">
              <a:rPr lang="en-US" smtClean="0"/>
              <a:t>16</a:t>
            </a:fld>
            <a:endParaRPr lang="en-US"/>
          </a:p>
        </p:txBody>
      </p:sp>
    </p:spTree>
    <p:extLst>
      <p:ext uri="{BB962C8B-B14F-4D97-AF65-F5344CB8AC3E}">
        <p14:creationId xmlns:p14="http://schemas.microsoft.com/office/powerpoint/2010/main" val="1779531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9097-3C73-D04D-3247-0831C5E8E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122AA9-6275-FF3C-6AB7-BC23F7750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8C09C-BF21-948A-CAE4-ABCE36E95298}"/>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First, we need to establish a pattern. What is out there. Then, we can formulate explanation: theory, hypotheses. We typically need to collect more data to test these theories. Data that is independent from the data that inspired the theory in the first place</a:t>
            </a:r>
            <a:endParaRPr lang="en-US" b="1" dirty="0"/>
          </a:p>
        </p:txBody>
      </p:sp>
      <p:sp>
        <p:nvSpPr>
          <p:cNvPr id="4" name="Slide Number Placeholder 3">
            <a:extLst>
              <a:ext uri="{FF2B5EF4-FFF2-40B4-BE49-F238E27FC236}">
                <a16:creationId xmlns:a16="http://schemas.microsoft.com/office/drawing/2014/main" id="{D1D3E467-CC65-5AA0-5C82-1AB91E68F0A1}"/>
              </a:ext>
            </a:extLst>
          </p:cNvPr>
          <p:cNvSpPr>
            <a:spLocks noGrp="1"/>
          </p:cNvSpPr>
          <p:nvPr>
            <p:ph type="sldNum" sz="quarter" idx="10"/>
          </p:nvPr>
        </p:nvSpPr>
        <p:spPr/>
        <p:txBody>
          <a:bodyPr/>
          <a:lstStyle/>
          <a:p>
            <a:fld id="{7DD3FB66-8E11-4D37-8C1A-72A1080B739D}" type="slidenum">
              <a:rPr lang="en-US" smtClean="0"/>
              <a:t>17</a:t>
            </a:fld>
            <a:endParaRPr lang="en-US"/>
          </a:p>
        </p:txBody>
      </p:sp>
    </p:spTree>
    <p:extLst>
      <p:ext uri="{BB962C8B-B14F-4D97-AF65-F5344CB8AC3E}">
        <p14:creationId xmlns:p14="http://schemas.microsoft.com/office/powerpoint/2010/main" val="4219707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mutually opposite views have emerged from these debates. Two different schools of thought, if you will. The </a:t>
            </a:r>
            <a:r>
              <a:rPr lang="en-US" sz="1200" kern="1200" dirty="0" err="1">
                <a:solidFill>
                  <a:schemeClr val="tx1"/>
                </a:solidFill>
                <a:effectLst/>
                <a:latin typeface="+mn-lt"/>
                <a:ea typeface="+mn-ea"/>
                <a:cs typeface="+mn-cs"/>
              </a:rPr>
              <a:t>equilibrial</a:t>
            </a:r>
            <a:r>
              <a:rPr lang="en-US" sz="1200" kern="1200" dirty="0">
                <a:solidFill>
                  <a:schemeClr val="tx1"/>
                </a:solidFill>
                <a:effectLst/>
                <a:latin typeface="+mn-lt"/>
                <a:ea typeface="+mn-ea"/>
                <a:cs typeface="+mn-cs"/>
              </a:rPr>
              <a:t> view claims that the diversification process is bounded, governed by environmental factors (such as climate and resources) and therefore ecologically deterministic.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historical view claims the exact opposite. Namely, that the diversification process is unbounded and contingent on numerous factors, including complex species interactions, which make the diversification process highly stochastic. Both views have received some support.</a:t>
            </a:r>
          </a:p>
        </p:txBody>
      </p:sp>
      <p:sp>
        <p:nvSpPr>
          <p:cNvPr id="4" name="Slide Number Placeholder 3"/>
          <p:cNvSpPr>
            <a:spLocks noGrp="1"/>
          </p:cNvSpPr>
          <p:nvPr>
            <p:ph type="sldNum" sz="quarter" idx="10"/>
          </p:nvPr>
        </p:nvSpPr>
        <p:spPr/>
        <p:txBody>
          <a:bodyPr/>
          <a:lstStyle/>
          <a:p>
            <a:fld id="{6DE56E63-9157-4174-B7DB-C92621207C2C}" type="slidenum">
              <a:rPr lang="en-US" smtClean="0"/>
              <a:t>32</a:t>
            </a:fld>
            <a:endParaRPr lang="en-US"/>
          </a:p>
        </p:txBody>
      </p:sp>
    </p:spTree>
    <p:extLst>
      <p:ext uri="{BB962C8B-B14F-4D97-AF65-F5344CB8AC3E}">
        <p14:creationId xmlns:p14="http://schemas.microsoft.com/office/powerpoint/2010/main" val="53189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well-known, for example.</a:t>
            </a:r>
            <a:r>
              <a:rPr lang="en-US" baseline="0" dirty="0"/>
              <a:t> T</a:t>
            </a:r>
            <a:r>
              <a:rPr lang="en-US" dirty="0"/>
              <a:t>hat many </a:t>
            </a:r>
            <a:r>
              <a:rPr lang="en-US" baseline="0" dirty="0"/>
              <a:t>taxa follow the same diversity gradients, despite their dramatically different history. This suggests that these gradients were shaped deterministically by climate and environmental resources. In line with the </a:t>
            </a:r>
            <a:r>
              <a:rPr lang="en-US" baseline="0" dirty="0" err="1"/>
              <a:t>equilibrial</a:t>
            </a:r>
            <a:r>
              <a:rPr lang="en-US" baseline="0" dirty="0"/>
              <a:t> view. </a:t>
            </a:r>
          </a:p>
          <a:p>
            <a:endParaRPr lang="en-US" baseline="0" dirty="0"/>
          </a:p>
          <a:p>
            <a:r>
              <a:rPr lang="en-US" baseline="0" dirty="0"/>
              <a:t>On the other hand, there are many diversity anomalies (such as the Wallace’s line) that would be difficult to explain, using climate alone, without the knowledge of history.</a:t>
            </a:r>
            <a:endParaRPr lang="en-US" dirty="0"/>
          </a:p>
        </p:txBody>
      </p:sp>
      <p:sp>
        <p:nvSpPr>
          <p:cNvPr id="4" name="Slide Number Placeholder 3"/>
          <p:cNvSpPr>
            <a:spLocks noGrp="1"/>
          </p:cNvSpPr>
          <p:nvPr>
            <p:ph type="sldNum" sz="quarter" idx="10"/>
          </p:nvPr>
        </p:nvSpPr>
        <p:spPr/>
        <p:txBody>
          <a:bodyPr/>
          <a:lstStyle/>
          <a:p>
            <a:fld id="{6DE56E63-9157-4174-B7DB-C92621207C2C}" type="slidenum">
              <a:rPr lang="en-US" smtClean="0"/>
              <a:t>34</a:t>
            </a:fld>
            <a:endParaRPr lang="en-US"/>
          </a:p>
        </p:txBody>
      </p:sp>
    </p:spTree>
    <p:extLst>
      <p:ext uri="{BB962C8B-B14F-4D97-AF65-F5344CB8AC3E}">
        <p14:creationId xmlns:p14="http://schemas.microsoft.com/office/powerpoint/2010/main" val="2199370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565863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40934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84964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54815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67E55-0CA0-4655-8B26-3636A8F1DC4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37498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067E55-0CA0-4655-8B26-3636A8F1DC44}"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3380508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067E55-0CA0-4655-8B26-3636A8F1DC44}" type="datetimeFigureOut">
              <a:rPr lang="en-US" smtClean="0"/>
              <a:t>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65709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067E55-0CA0-4655-8B26-3636A8F1DC44}" type="datetimeFigureOut">
              <a:rPr lang="en-US" smtClean="0"/>
              <a:t>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414397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67E55-0CA0-4655-8B26-3636A8F1DC44}" type="datetimeFigureOut">
              <a:rPr lang="en-US" smtClean="0"/>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11659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67E55-0CA0-4655-8B26-3636A8F1DC44}"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6726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67E55-0CA0-4655-8B26-3636A8F1DC44}"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991352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67E55-0CA0-4655-8B26-3636A8F1DC44}" type="datetimeFigureOut">
              <a:rPr lang="en-US" smtClean="0"/>
              <a:t>9/10/2025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B35CF-2275-43DF-B716-68DD9FEF4CB8}" type="slidenum">
              <a:rPr lang="en-US" smtClean="0"/>
              <a:t>‹#›</a:t>
            </a:fld>
            <a:endParaRPr lang="en-US"/>
          </a:p>
        </p:txBody>
      </p:sp>
    </p:spTree>
    <p:extLst>
      <p:ext uri="{BB962C8B-B14F-4D97-AF65-F5344CB8AC3E}">
        <p14:creationId xmlns:p14="http://schemas.microsoft.com/office/powerpoint/2010/main" val="584069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2.wdp"/></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054212"/>
            <a:ext cx="10031645" cy="7912215"/>
            <a:chOff x="-34423" y="2250454"/>
            <a:chExt cx="6410506" cy="3551350"/>
          </a:xfrm>
        </p:grpSpPr>
        <p:pic>
          <p:nvPicPr>
            <p:cNvPr id="5" name="Picture 8" descr="Image result for diversity world map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p:cNvSpPr/>
            <p:nvPr/>
          </p:nvSpPr>
          <p:spPr>
            <a:xfrm rot="2822955">
              <a:off x="5445658" y="258901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85619" y="904673"/>
            <a:ext cx="6654697" cy="1688958"/>
          </a:xfrm>
          <a:solidFill>
            <a:schemeClr val="tx1"/>
          </a:solidFill>
          <a:ln>
            <a:solidFill>
              <a:schemeClr val="tx1"/>
            </a:solidFill>
          </a:ln>
        </p:spPr>
        <p:txBody>
          <a:bodyPr>
            <a:noAutofit/>
          </a:bodyPr>
          <a:lstStyle/>
          <a:p>
            <a:pPr algn="ctr"/>
            <a:r>
              <a:rPr lang="en-US" sz="5000" b="1" dirty="0">
                <a:solidFill>
                  <a:schemeClr val="bg1">
                    <a:lumMod val="95000"/>
                  </a:schemeClr>
                </a:solidFill>
                <a:latin typeface="+mn-lt"/>
              </a:rPr>
              <a:t>Biodiversity patterns</a:t>
            </a:r>
          </a:p>
        </p:txBody>
      </p:sp>
    </p:spTree>
    <p:extLst>
      <p:ext uri="{BB962C8B-B14F-4D97-AF65-F5344CB8AC3E}">
        <p14:creationId xmlns:p14="http://schemas.microsoft.com/office/powerpoint/2010/main" val="3499831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32747-A7FB-990D-C5B4-8B370C43B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2AC2E-56C4-D56B-4D39-221C38931A31}"/>
              </a:ext>
            </a:extLst>
          </p:cNvPr>
          <p:cNvSpPr>
            <a:spLocks noGrp="1"/>
          </p:cNvSpPr>
          <p:nvPr>
            <p:ph type="title"/>
          </p:nvPr>
        </p:nvSpPr>
        <p:spPr>
          <a:xfrm>
            <a:off x="1016711" y="133349"/>
            <a:ext cx="7110578" cy="927103"/>
          </a:xfrm>
        </p:spPr>
        <p:txBody>
          <a:bodyPr/>
          <a:lstStyle/>
          <a:p>
            <a:pPr algn="ctr"/>
            <a:r>
              <a:rPr lang="en-US" b="1" dirty="0">
                <a:latin typeface="+mn-lt"/>
              </a:rPr>
              <a:t>Elevational diversity gradient</a:t>
            </a:r>
          </a:p>
        </p:txBody>
      </p:sp>
      <p:pic>
        <p:nvPicPr>
          <p:cNvPr id="5" name="Picture 4" descr="A diagram of different types of species&#10;&#10;AI-generated content may be incorrect.">
            <a:extLst>
              <a:ext uri="{FF2B5EF4-FFF2-40B4-BE49-F238E27FC236}">
                <a16:creationId xmlns:a16="http://schemas.microsoft.com/office/drawing/2014/main" id="{244C71BF-1DF8-D25D-B68D-B7459D77C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750" y="1060452"/>
            <a:ext cx="6037163" cy="5258586"/>
          </a:xfrm>
          <a:prstGeom prst="rect">
            <a:avLst/>
          </a:prstGeom>
        </p:spPr>
      </p:pic>
      <p:sp>
        <p:nvSpPr>
          <p:cNvPr id="9" name="TextBox 8">
            <a:extLst>
              <a:ext uri="{FF2B5EF4-FFF2-40B4-BE49-F238E27FC236}">
                <a16:creationId xmlns:a16="http://schemas.microsoft.com/office/drawing/2014/main" id="{E3C1CCFB-55FF-6B26-7EF9-29CDEC016687}"/>
              </a:ext>
            </a:extLst>
          </p:cNvPr>
          <p:cNvSpPr txBox="1"/>
          <p:nvPr/>
        </p:nvSpPr>
        <p:spPr>
          <a:xfrm>
            <a:off x="3479800" y="6319038"/>
            <a:ext cx="1998828" cy="400110"/>
          </a:xfrm>
          <a:prstGeom prst="rect">
            <a:avLst/>
          </a:prstGeom>
          <a:noFill/>
        </p:spPr>
        <p:txBody>
          <a:bodyPr wrap="square" rtlCol="0">
            <a:spAutoFit/>
          </a:bodyPr>
          <a:lstStyle/>
          <a:p>
            <a:r>
              <a:rPr lang="en-US" sz="2000" dirty="0"/>
              <a:t>Peters et al. 2016</a:t>
            </a:r>
          </a:p>
        </p:txBody>
      </p:sp>
    </p:spTree>
    <p:extLst>
      <p:ext uri="{BB962C8B-B14F-4D97-AF65-F5344CB8AC3E}">
        <p14:creationId xmlns:p14="http://schemas.microsoft.com/office/powerpoint/2010/main" val="103936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40A52-25A1-DB2F-ECE9-93F291AB98D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D70E8194-5DCF-CAF8-8D0D-9334E6718127}"/>
              </a:ext>
            </a:extLst>
          </p:cNvPr>
          <p:cNvSpPr txBox="1"/>
          <p:nvPr/>
        </p:nvSpPr>
        <p:spPr>
          <a:xfrm>
            <a:off x="210972" y="6089928"/>
            <a:ext cx="8722056" cy="477054"/>
          </a:xfrm>
          <a:prstGeom prst="rect">
            <a:avLst/>
          </a:prstGeom>
          <a:noFill/>
        </p:spPr>
        <p:txBody>
          <a:bodyPr wrap="square" rtlCol="0">
            <a:spAutoFit/>
          </a:bodyPr>
          <a:lstStyle/>
          <a:p>
            <a:r>
              <a:rPr lang="en-US" sz="2500" b="1" dirty="0"/>
              <a:t>vascular plants of the Galapagos (MacArthur and Wilson 1963)</a:t>
            </a:r>
            <a:endParaRPr lang="en-US" dirty="0"/>
          </a:p>
        </p:txBody>
      </p:sp>
      <p:sp>
        <p:nvSpPr>
          <p:cNvPr id="2" name="Content Placeholder 2">
            <a:extLst>
              <a:ext uri="{FF2B5EF4-FFF2-40B4-BE49-F238E27FC236}">
                <a16:creationId xmlns:a16="http://schemas.microsoft.com/office/drawing/2014/main" id="{4AB109B6-20D4-5B4C-1CEE-11E22E3D3B24}"/>
              </a:ext>
            </a:extLst>
          </p:cNvPr>
          <p:cNvSpPr txBox="1">
            <a:spLocks/>
          </p:cNvSpPr>
          <p:nvPr/>
        </p:nvSpPr>
        <p:spPr>
          <a:xfrm>
            <a:off x="1124339" y="198166"/>
            <a:ext cx="6895322" cy="10972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000" b="1" dirty="0"/>
              <a:t>Species-area relationship</a:t>
            </a:r>
          </a:p>
        </p:txBody>
      </p:sp>
      <p:pic>
        <p:nvPicPr>
          <p:cNvPr id="12" name="Picture 11" descr="A diagram of a cactus growing on a graph&#10;&#10;AI-generated content may be incorrect.">
            <a:extLst>
              <a:ext uri="{FF2B5EF4-FFF2-40B4-BE49-F238E27FC236}">
                <a16:creationId xmlns:a16="http://schemas.microsoft.com/office/drawing/2014/main" id="{D05C3DE0-570B-FC91-2BBA-BFF16268A93D}"/>
              </a:ext>
            </a:extLst>
          </p:cNvPr>
          <p:cNvPicPr>
            <a:picLocks noChangeAspect="1"/>
          </p:cNvPicPr>
          <p:nvPr/>
        </p:nvPicPr>
        <p:blipFill>
          <a:blip r:embed="rId2">
            <a:extLst>
              <a:ext uri="{28A0092B-C50C-407E-A947-70E740481C1C}">
                <a14:useLocalDpi xmlns:a14="http://schemas.microsoft.com/office/drawing/2010/main" val="0"/>
              </a:ext>
            </a:extLst>
          </a:blip>
          <a:srcRect l="4609" b="12543"/>
          <a:stretch>
            <a:fillRect/>
          </a:stretch>
        </p:blipFill>
        <p:spPr>
          <a:xfrm>
            <a:off x="0" y="1301750"/>
            <a:ext cx="6442971" cy="4254500"/>
          </a:xfrm>
          <a:prstGeom prst="rect">
            <a:avLst/>
          </a:prstGeom>
        </p:spPr>
      </p:pic>
      <p:pic>
        <p:nvPicPr>
          <p:cNvPr id="15" name="Picture 14" descr="A map of islands with white text&#10;&#10;AI-generated content may be incorrect.">
            <a:extLst>
              <a:ext uri="{FF2B5EF4-FFF2-40B4-BE49-F238E27FC236}">
                <a16:creationId xmlns:a16="http://schemas.microsoft.com/office/drawing/2014/main" id="{A37646D2-A203-792A-31E5-A27106BEE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7216" y="3051314"/>
            <a:ext cx="2729818" cy="1971536"/>
          </a:xfrm>
          <a:prstGeom prst="rect">
            <a:avLst/>
          </a:prstGeom>
        </p:spPr>
      </p:pic>
      <p:pic>
        <p:nvPicPr>
          <p:cNvPr id="17" name="Picture 16" descr="A group of cactus plants in a desert&#10;&#10;AI-generated content may be incorrect.">
            <a:extLst>
              <a:ext uri="{FF2B5EF4-FFF2-40B4-BE49-F238E27FC236}">
                <a16:creationId xmlns:a16="http://schemas.microsoft.com/office/drawing/2014/main" id="{75BEE87B-B5A1-B852-B766-896C50708D03}"/>
              </a:ext>
            </a:extLst>
          </p:cNvPr>
          <p:cNvPicPr>
            <a:picLocks noChangeAspect="1"/>
          </p:cNvPicPr>
          <p:nvPr/>
        </p:nvPicPr>
        <p:blipFill>
          <a:blip r:embed="rId4" cstate="print">
            <a:extLst>
              <a:ext uri="{28A0092B-C50C-407E-A947-70E740481C1C}">
                <a14:useLocalDpi xmlns:a14="http://schemas.microsoft.com/office/drawing/2010/main" val="0"/>
              </a:ext>
            </a:extLst>
          </a:blip>
          <a:srcRect r="53496" b="9153"/>
          <a:stretch>
            <a:fillRect/>
          </a:stretch>
        </p:blipFill>
        <p:spPr>
          <a:xfrm>
            <a:off x="6442971" y="1295400"/>
            <a:ext cx="2701029" cy="3822700"/>
          </a:xfrm>
          <a:prstGeom prst="rect">
            <a:avLst/>
          </a:prstGeom>
        </p:spPr>
      </p:pic>
    </p:spTree>
    <p:extLst>
      <p:ext uri="{BB962C8B-B14F-4D97-AF65-F5344CB8AC3E}">
        <p14:creationId xmlns:p14="http://schemas.microsoft.com/office/powerpoint/2010/main" val="124929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D9FB1-A316-0FF4-FEA2-2377C4342470}"/>
            </a:ext>
          </a:extLst>
        </p:cNvPr>
        <p:cNvGrpSpPr/>
        <p:nvPr/>
      </p:nvGrpSpPr>
      <p:grpSpPr>
        <a:xfrm>
          <a:off x="0" y="0"/>
          <a:ext cx="0" cy="0"/>
          <a:chOff x="0" y="0"/>
          <a:chExt cx="0" cy="0"/>
        </a:xfrm>
      </p:grpSpPr>
      <p:pic>
        <p:nvPicPr>
          <p:cNvPr id="5" name="Picture 4" descr="A picture containing text, screenshot, diagram, line&#10;&#10;Description automatically generated">
            <a:extLst>
              <a:ext uri="{FF2B5EF4-FFF2-40B4-BE49-F238E27FC236}">
                <a16:creationId xmlns:a16="http://schemas.microsoft.com/office/drawing/2014/main" id="{D69E6ECE-C8C8-F326-6A3C-58AD2DF6D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4" y="1387752"/>
            <a:ext cx="4913912" cy="4881153"/>
          </a:xfrm>
          <a:prstGeom prst="rect">
            <a:avLst/>
          </a:prstGeom>
        </p:spPr>
      </p:pic>
      <p:pic>
        <p:nvPicPr>
          <p:cNvPr id="7" name="Picture 6" descr="A colorful lizard with orange and blue spots&#10;&#10;Description automatically generated with low confidence">
            <a:extLst>
              <a:ext uri="{FF2B5EF4-FFF2-40B4-BE49-F238E27FC236}">
                <a16:creationId xmlns:a16="http://schemas.microsoft.com/office/drawing/2014/main" id="{162524D2-EF5B-5F5C-565A-FA8C1F520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041" y="1295400"/>
            <a:ext cx="3418185" cy="3589876"/>
          </a:xfrm>
          <a:prstGeom prst="rect">
            <a:avLst/>
          </a:prstGeom>
        </p:spPr>
      </p:pic>
      <p:pic>
        <p:nvPicPr>
          <p:cNvPr id="9" name="Picture 8" descr="A picture containing text, map, atlas, diagram&#10;&#10;Description automatically generated">
            <a:extLst>
              <a:ext uri="{FF2B5EF4-FFF2-40B4-BE49-F238E27FC236}">
                <a16:creationId xmlns:a16="http://schemas.microsoft.com/office/drawing/2014/main" id="{52CF54C8-E9AE-4240-2984-CF01EB43DC8B}"/>
              </a:ext>
            </a:extLst>
          </p:cNvPr>
          <p:cNvPicPr>
            <a:picLocks noChangeAspect="1"/>
          </p:cNvPicPr>
          <p:nvPr/>
        </p:nvPicPr>
        <p:blipFill rotWithShape="1">
          <a:blip r:embed="rId4">
            <a:extLst>
              <a:ext uri="{28A0092B-C50C-407E-A947-70E740481C1C}">
                <a14:useLocalDpi xmlns:a14="http://schemas.microsoft.com/office/drawing/2010/main" val="0"/>
              </a:ext>
            </a:extLst>
          </a:blip>
          <a:srcRect r="38037" b="39104"/>
          <a:stretch/>
        </p:blipFill>
        <p:spPr>
          <a:xfrm>
            <a:off x="1004281" y="1502089"/>
            <a:ext cx="2657145" cy="1739901"/>
          </a:xfrm>
          <a:prstGeom prst="rect">
            <a:avLst/>
          </a:prstGeom>
        </p:spPr>
      </p:pic>
      <p:sp>
        <p:nvSpPr>
          <p:cNvPr id="14" name="TextBox 13">
            <a:extLst>
              <a:ext uri="{FF2B5EF4-FFF2-40B4-BE49-F238E27FC236}">
                <a16:creationId xmlns:a16="http://schemas.microsoft.com/office/drawing/2014/main" id="{9446CAD7-18B0-68BF-6147-678EA9428813}"/>
              </a:ext>
            </a:extLst>
          </p:cNvPr>
          <p:cNvSpPr txBox="1"/>
          <p:nvPr/>
        </p:nvSpPr>
        <p:spPr>
          <a:xfrm>
            <a:off x="5368281" y="4885276"/>
            <a:ext cx="3734775" cy="1969770"/>
          </a:xfrm>
          <a:prstGeom prst="rect">
            <a:avLst/>
          </a:prstGeom>
          <a:noFill/>
        </p:spPr>
        <p:txBody>
          <a:bodyPr wrap="square" rtlCol="0">
            <a:spAutoFit/>
          </a:bodyPr>
          <a:lstStyle/>
          <a:p>
            <a:r>
              <a:rPr lang="en-US" sz="2500" b="1" dirty="0"/>
              <a:t>Evolutionary </a:t>
            </a:r>
          </a:p>
          <a:p>
            <a:r>
              <a:rPr lang="en-US" sz="2500" b="1" dirty="0"/>
              <a:t>species-area relationship</a:t>
            </a:r>
          </a:p>
          <a:p>
            <a:r>
              <a:rPr lang="en-US" dirty="0"/>
              <a:t>minimum island size for allopatric speciation to happen. Study system: </a:t>
            </a:r>
            <a:r>
              <a:rPr lang="en-US" b="1" dirty="0"/>
              <a:t>Anolis lizards of Caribbean islands</a:t>
            </a:r>
            <a:r>
              <a:rPr lang="en-US" dirty="0"/>
              <a:t>. </a:t>
            </a:r>
            <a:r>
              <a:rPr lang="en-US" dirty="0" err="1"/>
              <a:t>Losos</a:t>
            </a:r>
            <a:r>
              <a:rPr lang="en-US" dirty="0"/>
              <a:t> and Schluter (2000) Nature</a:t>
            </a:r>
          </a:p>
        </p:txBody>
      </p:sp>
      <p:sp>
        <p:nvSpPr>
          <p:cNvPr id="2" name="Content Placeholder 2">
            <a:extLst>
              <a:ext uri="{FF2B5EF4-FFF2-40B4-BE49-F238E27FC236}">
                <a16:creationId xmlns:a16="http://schemas.microsoft.com/office/drawing/2014/main" id="{6E45EB35-EC75-659C-1142-68CD8EF5F5DE}"/>
              </a:ext>
            </a:extLst>
          </p:cNvPr>
          <p:cNvSpPr txBox="1">
            <a:spLocks/>
          </p:cNvSpPr>
          <p:nvPr/>
        </p:nvSpPr>
        <p:spPr>
          <a:xfrm>
            <a:off x="1124339" y="198166"/>
            <a:ext cx="6895322" cy="10972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000" b="1" dirty="0"/>
              <a:t>Species-area relationship</a:t>
            </a:r>
          </a:p>
        </p:txBody>
      </p:sp>
    </p:spTree>
    <p:extLst>
      <p:ext uri="{BB962C8B-B14F-4D97-AF65-F5344CB8AC3E}">
        <p14:creationId xmlns:p14="http://schemas.microsoft.com/office/powerpoint/2010/main" val="131767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D908-D631-6F55-B1A2-7DEAFA736C4C}"/>
              </a:ext>
            </a:extLst>
          </p:cNvPr>
          <p:cNvSpPr>
            <a:spLocks noGrp="1"/>
          </p:cNvSpPr>
          <p:nvPr>
            <p:ph type="title"/>
          </p:nvPr>
        </p:nvSpPr>
        <p:spPr>
          <a:xfrm>
            <a:off x="463550" y="327026"/>
            <a:ext cx="8337550" cy="1325563"/>
          </a:xfrm>
        </p:spPr>
        <p:txBody>
          <a:bodyPr/>
          <a:lstStyle/>
          <a:p>
            <a:r>
              <a:rPr lang="en-US" b="1" dirty="0">
                <a:latin typeface="Arial Black" panose="020B0A04020102020204" pitchFamily="34" charset="0"/>
              </a:rPr>
              <a:t>BIODIVERSITY PATTERNS</a:t>
            </a:r>
          </a:p>
        </p:txBody>
      </p:sp>
      <p:sp>
        <p:nvSpPr>
          <p:cNvPr id="3" name="Content Placeholder 2">
            <a:extLst>
              <a:ext uri="{FF2B5EF4-FFF2-40B4-BE49-F238E27FC236}">
                <a16:creationId xmlns:a16="http://schemas.microsoft.com/office/drawing/2014/main" id="{47EE066E-D689-0ADD-1E68-84D30C77780C}"/>
              </a:ext>
            </a:extLst>
          </p:cNvPr>
          <p:cNvSpPr>
            <a:spLocks noGrp="1"/>
          </p:cNvSpPr>
          <p:nvPr>
            <p:ph idx="1"/>
          </p:nvPr>
        </p:nvSpPr>
        <p:spPr>
          <a:xfrm>
            <a:off x="463550" y="1825625"/>
            <a:ext cx="8515350" cy="2416175"/>
          </a:xfrm>
        </p:spPr>
        <p:txBody>
          <a:bodyPr>
            <a:noAutofit/>
          </a:bodyPr>
          <a:lstStyle/>
          <a:p>
            <a:pPr marL="0" indent="0">
              <a:buNone/>
            </a:pPr>
            <a:r>
              <a:rPr lang="en-US" sz="5000" b="1" dirty="0"/>
              <a:t>latitudinal diversity gradient</a:t>
            </a:r>
          </a:p>
          <a:p>
            <a:pPr marL="0" indent="0">
              <a:buNone/>
            </a:pPr>
            <a:r>
              <a:rPr lang="en-US" sz="5000" b="1" dirty="0"/>
              <a:t>elevational diversity gradient</a:t>
            </a:r>
          </a:p>
          <a:p>
            <a:pPr marL="0" indent="0">
              <a:buNone/>
            </a:pPr>
            <a:r>
              <a:rPr lang="en-US" sz="5000" b="1" dirty="0"/>
              <a:t>species-area relationship</a:t>
            </a:r>
          </a:p>
        </p:txBody>
      </p:sp>
    </p:spTree>
    <p:extLst>
      <p:ext uri="{BB962C8B-B14F-4D97-AF65-F5344CB8AC3E}">
        <p14:creationId xmlns:p14="http://schemas.microsoft.com/office/powerpoint/2010/main" val="423083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A305-6B71-364F-0A22-BE9F1A218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91321-EDD0-81BC-54BF-3140A7F54F60}"/>
              </a:ext>
            </a:extLst>
          </p:cNvPr>
          <p:cNvSpPr>
            <a:spLocks noGrp="1"/>
          </p:cNvSpPr>
          <p:nvPr>
            <p:ph type="title"/>
          </p:nvPr>
        </p:nvSpPr>
        <p:spPr>
          <a:xfrm>
            <a:off x="463550" y="327026"/>
            <a:ext cx="8337550" cy="1325563"/>
          </a:xfrm>
        </p:spPr>
        <p:txBody>
          <a:bodyPr/>
          <a:lstStyle/>
          <a:p>
            <a:r>
              <a:rPr lang="en-US" b="1" dirty="0">
                <a:latin typeface="Arial Black" panose="020B0A04020102020204" pitchFamily="34" charset="0"/>
              </a:rPr>
              <a:t>BIODIVERSITY PATTERNS</a:t>
            </a:r>
          </a:p>
        </p:txBody>
      </p:sp>
      <p:sp>
        <p:nvSpPr>
          <p:cNvPr id="3" name="Content Placeholder 2">
            <a:extLst>
              <a:ext uri="{FF2B5EF4-FFF2-40B4-BE49-F238E27FC236}">
                <a16:creationId xmlns:a16="http://schemas.microsoft.com/office/drawing/2014/main" id="{FE6E58ED-5B99-9909-279D-A3D3B413286B}"/>
              </a:ext>
            </a:extLst>
          </p:cNvPr>
          <p:cNvSpPr>
            <a:spLocks noGrp="1"/>
          </p:cNvSpPr>
          <p:nvPr>
            <p:ph idx="1"/>
          </p:nvPr>
        </p:nvSpPr>
        <p:spPr>
          <a:xfrm>
            <a:off x="463550" y="1825625"/>
            <a:ext cx="8515350" cy="2416175"/>
          </a:xfrm>
        </p:spPr>
        <p:txBody>
          <a:bodyPr>
            <a:noAutofit/>
          </a:bodyPr>
          <a:lstStyle/>
          <a:p>
            <a:pPr marL="0" indent="0">
              <a:buNone/>
            </a:pPr>
            <a:r>
              <a:rPr lang="en-US" sz="5000" b="1" dirty="0">
                <a:solidFill>
                  <a:srgbClr val="0000CC"/>
                </a:solidFill>
              </a:rPr>
              <a:t>latitudinal diversity gradient</a:t>
            </a:r>
          </a:p>
          <a:p>
            <a:pPr marL="0" indent="0">
              <a:buNone/>
            </a:pPr>
            <a:r>
              <a:rPr lang="en-US" sz="5000" b="1" dirty="0"/>
              <a:t>elevational diversity gradient</a:t>
            </a:r>
          </a:p>
          <a:p>
            <a:pPr marL="0" indent="0">
              <a:buNone/>
            </a:pPr>
            <a:r>
              <a:rPr lang="en-US" sz="5000" b="1" dirty="0"/>
              <a:t>species-area relationship</a:t>
            </a:r>
          </a:p>
        </p:txBody>
      </p:sp>
    </p:spTree>
    <p:extLst>
      <p:ext uri="{BB962C8B-B14F-4D97-AF65-F5344CB8AC3E}">
        <p14:creationId xmlns:p14="http://schemas.microsoft.com/office/powerpoint/2010/main" val="2353909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C60FD-58B4-C304-AC77-DB73C3982BF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3529B6D-3B36-71E8-C57A-C54020B22EE8}"/>
              </a:ext>
            </a:extLst>
          </p:cNvPr>
          <p:cNvPicPr>
            <a:picLocks noChangeAspect="1"/>
          </p:cNvPicPr>
          <p:nvPr/>
        </p:nvPicPr>
        <p:blipFill>
          <a:blip r:embed="rId3"/>
          <a:stretch>
            <a:fillRect/>
          </a:stretch>
        </p:blipFill>
        <p:spPr>
          <a:xfrm>
            <a:off x="5275193" y="3586074"/>
            <a:ext cx="3407258" cy="2797703"/>
          </a:xfrm>
          <a:prstGeom prst="rect">
            <a:avLst/>
          </a:prstGeom>
        </p:spPr>
      </p:pic>
      <p:pic>
        <p:nvPicPr>
          <p:cNvPr id="2" name="Picture 1">
            <a:extLst>
              <a:ext uri="{FF2B5EF4-FFF2-40B4-BE49-F238E27FC236}">
                <a16:creationId xmlns:a16="http://schemas.microsoft.com/office/drawing/2014/main" id="{222FD8BA-3690-5F87-8F25-0F44B99F35E6}"/>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C1BDE199-0B68-2F38-513C-88EE78999BE2}"/>
              </a:ext>
            </a:extLst>
          </p:cNvPr>
          <p:cNvPicPr>
            <a:picLocks noChangeAspect="1"/>
          </p:cNvPicPr>
          <p:nvPr/>
        </p:nvPicPr>
        <p:blipFill>
          <a:blip r:embed="rId5"/>
          <a:stretch>
            <a:fillRect/>
          </a:stretch>
        </p:blipFill>
        <p:spPr>
          <a:xfrm>
            <a:off x="351038" y="3764860"/>
            <a:ext cx="4678159" cy="3053798"/>
          </a:xfrm>
          <a:prstGeom prst="rect">
            <a:avLst/>
          </a:prstGeom>
        </p:spPr>
      </p:pic>
      <p:pic>
        <p:nvPicPr>
          <p:cNvPr id="6" name="Picture 5">
            <a:extLst>
              <a:ext uri="{FF2B5EF4-FFF2-40B4-BE49-F238E27FC236}">
                <a16:creationId xmlns:a16="http://schemas.microsoft.com/office/drawing/2014/main" id="{AE80E7F3-12A3-A623-2200-2C31165F1078}"/>
              </a:ext>
            </a:extLst>
          </p:cNvPr>
          <p:cNvPicPr>
            <a:picLocks noChangeAspect="1"/>
          </p:cNvPicPr>
          <p:nvPr/>
        </p:nvPicPr>
        <p:blipFill>
          <a:blip r:embed="rId6"/>
          <a:stretch>
            <a:fillRect/>
          </a:stretch>
        </p:blipFill>
        <p:spPr>
          <a:xfrm>
            <a:off x="158991" y="469210"/>
            <a:ext cx="4829002" cy="2994991"/>
          </a:xfrm>
          <a:prstGeom prst="rect">
            <a:avLst/>
          </a:prstGeom>
        </p:spPr>
      </p:pic>
      <p:sp>
        <p:nvSpPr>
          <p:cNvPr id="7" name="TextBox 6">
            <a:extLst>
              <a:ext uri="{FF2B5EF4-FFF2-40B4-BE49-F238E27FC236}">
                <a16:creationId xmlns:a16="http://schemas.microsoft.com/office/drawing/2014/main" id="{61272D92-2722-AD46-F93E-816E14BABFD6}"/>
              </a:ext>
            </a:extLst>
          </p:cNvPr>
          <p:cNvSpPr txBox="1"/>
          <p:nvPr/>
        </p:nvSpPr>
        <p:spPr>
          <a:xfrm>
            <a:off x="818837" y="168551"/>
            <a:ext cx="3742563" cy="923330"/>
          </a:xfrm>
          <a:prstGeom prst="rect">
            <a:avLst/>
          </a:prstGeom>
          <a:noFill/>
        </p:spPr>
        <p:txBody>
          <a:bodyPr wrap="none" rtlCol="0">
            <a:spAutoFit/>
          </a:bodyPr>
          <a:lstStyle/>
          <a:p>
            <a:r>
              <a:rPr lang="en-US" b="1" dirty="0"/>
              <a:t>Examples of the pattern compiled by </a:t>
            </a:r>
          </a:p>
          <a:p>
            <a:r>
              <a:rPr lang="en-US" b="1" dirty="0"/>
              <a:t>Fischer (1960) Evolution </a:t>
            </a:r>
          </a:p>
          <a:p>
            <a:r>
              <a:rPr lang="en-US" b="1" dirty="0"/>
              <a:t>Seminal paper (1000+ citations) </a:t>
            </a:r>
          </a:p>
        </p:txBody>
      </p:sp>
      <p:sp>
        <p:nvSpPr>
          <p:cNvPr id="5" name="TextBox 4">
            <a:extLst>
              <a:ext uri="{FF2B5EF4-FFF2-40B4-BE49-F238E27FC236}">
                <a16:creationId xmlns:a16="http://schemas.microsoft.com/office/drawing/2014/main" id="{D20DCC2F-72F8-0802-4A5E-A9D44403D0FC}"/>
              </a:ext>
            </a:extLst>
          </p:cNvPr>
          <p:cNvSpPr txBox="1"/>
          <p:nvPr/>
        </p:nvSpPr>
        <p:spPr>
          <a:xfrm>
            <a:off x="6065199" y="6341604"/>
            <a:ext cx="1840568" cy="477054"/>
          </a:xfrm>
          <a:prstGeom prst="rect">
            <a:avLst/>
          </a:prstGeom>
          <a:noFill/>
        </p:spPr>
        <p:txBody>
          <a:bodyPr wrap="none" rtlCol="0">
            <a:spAutoFit/>
          </a:bodyPr>
          <a:lstStyle/>
          <a:p>
            <a:r>
              <a:rPr lang="en-US" sz="2500" b="1" dirty="0"/>
              <a:t>Fischer 1960</a:t>
            </a:r>
          </a:p>
        </p:txBody>
      </p:sp>
      <p:sp>
        <p:nvSpPr>
          <p:cNvPr id="8" name="TextBox 7">
            <a:extLst>
              <a:ext uri="{FF2B5EF4-FFF2-40B4-BE49-F238E27FC236}">
                <a16:creationId xmlns:a16="http://schemas.microsoft.com/office/drawing/2014/main" id="{E13C1C41-3E69-525A-4D7C-7BD7FAA29803}"/>
              </a:ext>
            </a:extLst>
          </p:cNvPr>
          <p:cNvSpPr txBox="1"/>
          <p:nvPr/>
        </p:nvSpPr>
        <p:spPr>
          <a:xfrm>
            <a:off x="-10600" y="34329"/>
            <a:ext cx="9144000" cy="2862322"/>
          </a:xfrm>
          <a:prstGeom prst="rect">
            <a:avLst/>
          </a:prstGeom>
          <a:solidFill>
            <a:schemeClr val="bg1"/>
          </a:solidFill>
        </p:spPr>
        <p:txBody>
          <a:bodyPr wrap="square" rtlCol="0">
            <a:spAutoFit/>
          </a:bodyPr>
          <a:lstStyle/>
          <a:p>
            <a:pPr algn="just"/>
            <a:r>
              <a:rPr lang="en-US" sz="3000" b="1" dirty="0">
                <a:solidFill>
                  <a:srgbClr val="FF0000"/>
                </a:solidFill>
              </a:rPr>
              <a:t>Typically, we first establish that there is a biological pattern. Then, we formulate theory to explain the pattern from which we derive hypotheses and predictions. These are then tested on newly collected data, independent from the data that inspired the theory in the first place. </a:t>
            </a:r>
          </a:p>
        </p:txBody>
      </p:sp>
    </p:spTree>
    <p:extLst>
      <p:ext uri="{BB962C8B-B14F-4D97-AF65-F5344CB8AC3E}">
        <p14:creationId xmlns:p14="http://schemas.microsoft.com/office/powerpoint/2010/main" val="174980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1A371-34AB-2404-AA02-8FB20928828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11A3D7F-8D71-9542-A168-5CC91FA8C4AE}"/>
              </a:ext>
            </a:extLst>
          </p:cNvPr>
          <p:cNvPicPr>
            <a:picLocks noChangeAspect="1"/>
          </p:cNvPicPr>
          <p:nvPr/>
        </p:nvPicPr>
        <p:blipFill>
          <a:blip r:embed="rId3"/>
          <a:stretch>
            <a:fillRect/>
          </a:stretch>
        </p:blipFill>
        <p:spPr>
          <a:xfrm>
            <a:off x="5275193" y="3586074"/>
            <a:ext cx="3407258" cy="2797703"/>
          </a:xfrm>
          <a:prstGeom prst="rect">
            <a:avLst/>
          </a:prstGeom>
        </p:spPr>
      </p:pic>
      <p:pic>
        <p:nvPicPr>
          <p:cNvPr id="2" name="Picture 1">
            <a:extLst>
              <a:ext uri="{FF2B5EF4-FFF2-40B4-BE49-F238E27FC236}">
                <a16:creationId xmlns:a16="http://schemas.microsoft.com/office/drawing/2014/main" id="{535EA223-DEC5-99B9-21DD-72C3E1C01D0B}"/>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1DA1224A-4CC6-8AD7-677D-42A5D57EC3D2}"/>
              </a:ext>
            </a:extLst>
          </p:cNvPr>
          <p:cNvPicPr>
            <a:picLocks noChangeAspect="1"/>
          </p:cNvPicPr>
          <p:nvPr/>
        </p:nvPicPr>
        <p:blipFill>
          <a:blip r:embed="rId5"/>
          <a:stretch>
            <a:fillRect/>
          </a:stretch>
        </p:blipFill>
        <p:spPr>
          <a:xfrm>
            <a:off x="351038" y="3764860"/>
            <a:ext cx="4678159" cy="3053798"/>
          </a:xfrm>
          <a:prstGeom prst="rect">
            <a:avLst/>
          </a:prstGeom>
        </p:spPr>
      </p:pic>
      <p:pic>
        <p:nvPicPr>
          <p:cNvPr id="6" name="Picture 5">
            <a:extLst>
              <a:ext uri="{FF2B5EF4-FFF2-40B4-BE49-F238E27FC236}">
                <a16:creationId xmlns:a16="http://schemas.microsoft.com/office/drawing/2014/main" id="{8910A739-8410-BAF6-6994-A600EF10A546}"/>
              </a:ext>
            </a:extLst>
          </p:cNvPr>
          <p:cNvPicPr>
            <a:picLocks noChangeAspect="1"/>
          </p:cNvPicPr>
          <p:nvPr/>
        </p:nvPicPr>
        <p:blipFill>
          <a:blip r:embed="rId6"/>
          <a:stretch>
            <a:fillRect/>
          </a:stretch>
        </p:blipFill>
        <p:spPr>
          <a:xfrm>
            <a:off x="158991" y="469210"/>
            <a:ext cx="4829002" cy="2994991"/>
          </a:xfrm>
          <a:prstGeom prst="rect">
            <a:avLst/>
          </a:prstGeom>
        </p:spPr>
      </p:pic>
      <p:sp>
        <p:nvSpPr>
          <p:cNvPr id="7" name="TextBox 6">
            <a:extLst>
              <a:ext uri="{FF2B5EF4-FFF2-40B4-BE49-F238E27FC236}">
                <a16:creationId xmlns:a16="http://schemas.microsoft.com/office/drawing/2014/main" id="{42FB3050-A619-2E17-E302-456A7885013E}"/>
              </a:ext>
            </a:extLst>
          </p:cNvPr>
          <p:cNvSpPr txBox="1"/>
          <p:nvPr/>
        </p:nvSpPr>
        <p:spPr>
          <a:xfrm>
            <a:off x="818837" y="168551"/>
            <a:ext cx="3742563" cy="923330"/>
          </a:xfrm>
          <a:prstGeom prst="rect">
            <a:avLst/>
          </a:prstGeom>
          <a:noFill/>
        </p:spPr>
        <p:txBody>
          <a:bodyPr wrap="none" rtlCol="0">
            <a:spAutoFit/>
          </a:bodyPr>
          <a:lstStyle/>
          <a:p>
            <a:r>
              <a:rPr lang="en-US" b="1" dirty="0"/>
              <a:t>Examples of the pattern compiled by </a:t>
            </a:r>
          </a:p>
          <a:p>
            <a:r>
              <a:rPr lang="en-US" b="1" dirty="0"/>
              <a:t>Fischer (1960) Evolution </a:t>
            </a:r>
          </a:p>
          <a:p>
            <a:r>
              <a:rPr lang="en-US" b="1" dirty="0"/>
              <a:t>Seminal paper (1000+ citations) </a:t>
            </a:r>
          </a:p>
        </p:txBody>
      </p:sp>
      <p:sp>
        <p:nvSpPr>
          <p:cNvPr id="5" name="TextBox 4">
            <a:extLst>
              <a:ext uri="{FF2B5EF4-FFF2-40B4-BE49-F238E27FC236}">
                <a16:creationId xmlns:a16="http://schemas.microsoft.com/office/drawing/2014/main" id="{F501161D-3E2A-1F7A-755D-67E3C457D047}"/>
              </a:ext>
            </a:extLst>
          </p:cNvPr>
          <p:cNvSpPr txBox="1"/>
          <p:nvPr/>
        </p:nvSpPr>
        <p:spPr>
          <a:xfrm>
            <a:off x="6065199" y="6341604"/>
            <a:ext cx="1840568" cy="477054"/>
          </a:xfrm>
          <a:prstGeom prst="rect">
            <a:avLst/>
          </a:prstGeom>
          <a:noFill/>
        </p:spPr>
        <p:txBody>
          <a:bodyPr wrap="none" rtlCol="0">
            <a:spAutoFit/>
          </a:bodyPr>
          <a:lstStyle/>
          <a:p>
            <a:r>
              <a:rPr lang="en-US" sz="2500" b="1" dirty="0"/>
              <a:t>Fischer 1960</a:t>
            </a:r>
          </a:p>
        </p:txBody>
      </p:sp>
      <p:sp>
        <p:nvSpPr>
          <p:cNvPr id="8" name="TextBox 7">
            <a:extLst>
              <a:ext uri="{FF2B5EF4-FFF2-40B4-BE49-F238E27FC236}">
                <a16:creationId xmlns:a16="http://schemas.microsoft.com/office/drawing/2014/main" id="{8E5E09F3-D0C4-EDCA-B5FC-2134D62EF44C}"/>
              </a:ext>
            </a:extLst>
          </p:cNvPr>
          <p:cNvSpPr txBox="1"/>
          <p:nvPr/>
        </p:nvSpPr>
        <p:spPr>
          <a:xfrm>
            <a:off x="-10600" y="34329"/>
            <a:ext cx="9144000" cy="2862322"/>
          </a:xfrm>
          <a:prstGeom prst="rect">
            <a:avLst/>
          </a:prstGeom>
          <a:solidFill>
            <a:schemeClr val="bg1"/>
          </a:solidFill>
        </p:spPr>
        <p:txBody>
          <a:bodyPr wrap="square" rtlCol="0">
            <a:spAutoFit/>
          </a:bodyPr>
          <a:lstStyle/>
          <a:p>
            <a:pPr algn="just"/>
            <a:r>
              <a:rPr lang="en-US" sz="3000" b="1" dirty="0">
                <a:solidFill>
                  <a:schemeClr val="bg1">
                    <a:lumMod val="75000"/>
                  </a:schemeClr>
                </a:solidFill>
              </a:rPr>
              <a:t>Typically, we first establish that there is a biological pattern. Then, we formulate theory to explain the pattern from which we derive hypotheses and predictions. These are then tested on newly collected data, independent from the data that inspired the theory. </a:t>
            </a:r>
          </a:p>
        </p:txBody>
      </p:sp>
      <p:sp>
        <p:nvSpPr>
          <p:cNvPr id="9" name="TextBox 8">
            <a:extLst>
              <a:ext uri="{FF2B5EF4-FFF2-40B4-BE49-F238E27FC236}">
                <a16:creationId xmlns:a16="http://schemas.microsoft.com/office/drawing/2014/main" id="{FEFFE5DD-94D2-4E59-19DD-D32A8536FEDD}"/>
              </a:ext>
            </a:extLst>
          </p:cNvPr>
          <p:cNvSpPr txBox="1"/>
          <p:nvPr/>
        </p:nvSpPr>
        <p:spPr>
          <a:xfrm>
            <a:off x="9399" y="3212387"/>
            <a:ext cx="9144000" cy="1938992"/>
          </a:xfrm>
          <a:prstGeom prst="rect">
            <a:avLst/>
          </a:prstGeom>
          <a:solidFill>
            <a:schemeClr val="bg1"/>
          </a:solidFill>
        </p:spPr>
        <p:txBody>
          <a:bodyPr wrap="square" rtlCol="0">
            <a:spAutoFit/>
          </a:bodyPr>
          <a:lstStyle/>
          <a:p>
            <a:pPr algn="just"/>
            <a:r>
              <a:rPr lang="en-US" sz="3000" b="1" dirty="0">
                <a:solidFill>
                  <a:srgbClr val="FF0000"/>
                </a:solidFill>
              </a:rPr>
              <a:t>The new data helps to reject some of the hypotheses and predictions, and to refine the theory. The refined theory is then again revisited against new data, and further developed. </a:t>
            </a:r>
          </a:p>
        </p:txBody>
      </p:sp>
    </p:spTree>
    <p:extLst>
      <p:ext uri="{BB962C8B-B14F-4D97-AF65-F5344CB8AC3E}">
        <p14:creationId xmlns:p14="http://schemas.microsoft.com/office/powerpoint/2010/main" val="2171475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DA5D-0767-2781-5394-4889DD1F715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C7DB66A-C035-54C3-B346-F8C003E1CE2D}"/>
              </a:ext>
            </a:extLst>
          </p:cNvPr>
          <p:cNvPicPr>
            <a:picLocks noChangeAspect="1"/>
          </p:cNvPicPr>
          <p:nvPr/>
        </p:nvPicPr>
        <p:blipFill>
          <a:blip r:embed="rId3"/>
          <a:stretch>
            <a:fillRect/>
          </a:stretch>
        </p:blipFill>
        <p:spPr>
          <a:xfrm>
            <a:off x="5275193" y="3586074"/>
            <a:ext cx="3407258" cy="2797703"/>
          </a:xfrm>
          <a:prstGeom prst="rect">
            <a:avLst/>
          </a:prstGeom>
        </p:spPr>
      </p:pic>
      <p:pic>
        <p:nvPicPr>
          <p:cNvPr id="2" name="Picture 1">
            <a:extLst>
              <a:ext uri="{FF2B5EF4-FFF2-40B4-BE49-F238E27FC236}">
                <a16:creationId xmlns:a16="http://schemas.microsoft.com/office/drawing/2014/main" id="{0A6F8CE1-DB49-8A82-56A0-C1090A72C1E0}"/>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834BA660-16E0-FB3D-000B-28EA8C6CB5BF}"/>
              </a:ext>
            </a:extLst>
          </p:cNvPr>
          <p:cNvPicPr>
            <a:picLocks noChangeAspect="1"/>
          </p:cNvPicPr>
          <p:nvPr/>
        </p:nvPicPr>
        <p:blipFill>
          <a:blip r:embed="rId5"/>
          <a:stretch>
            <a:fillRect/>
          </a:stretch>
        </p:blipFill>
        <p:spPr>
          <a:xfrm>
            <a:off x="351038" y="3764860"/>
            <a:ext cx="4678159" cy="3053798"/>
          </a:xfrm>
          <a:prstGeom prst="rect">
            <a:avLst/>
          </a:prstGeom>
        </p:spPr>
      </p:pic>
      <p:pic>
        <p:nvPicPr>
          <p:cNvPr id="6" name="Picture 5">
            <a:extLst>
              <a:ext uri="{FF2B5EF4-FFF2-40B4-BE49-F238E27FC236}">
                <a16:creationId xmlns:a16="http://schemas.microsoft.com/office/drawing/2014/main" id="{E0D9A436-9A09-D9CD-1317-E6962633A9C1}"/>
              </a:ext>
            </a:extLst>
          </p:cNvPr>
          <p:cNvPicPr>
            <a:picLocks noChangeAspect="1"/>
          </p:cNvPicPr>
          <p:nvPr/>
        </p:nvPicPr>
        <p:blipFill>
          <a:blip r:embed="rId6"/>
          <a:stretch>
            <a:fillRect/>
          </a:stretch>
        </p:blipFill>
        <p:spPr>
          <a:xfrm>
            <a:off x="158991" y="469210"/>
            <a:ext cx="4829002" cy="2994991"/>
          </a:xfrm>
          <a:prstGeom prst="rect">
            <a:avLst/>
          </a:prstGeom>
        </p:spPr>
      </p:pic>
      <p:sp>
        <p:nvSpPr>
          <p:cNvPr id="7" name="TextBox 6">
            <a:extLst>
              <a:ext uri="{FF2B5EF4-FFF2-40B4-BE49-F238E27FC236}">
                <a16:creationId xmlns:a16="http://schemas.microsoft.com/office/drawing/2014/main" id="{FCECB1D8-2FF3-19D6-239B-EFDD0312425B}"/>
              </a:ext>
            </a:extLst>
          </p:cNvPr>
          <p:cNvSpPr txBox="1"/>
          <p:nvPr/>
        </p:nvSpPr>
        <p:spPr>
          <a:xfrm>
            <a:off x="818837" y="168551"/>
            <a:ext cx="3742563" cy="923330"/>
          </a:xfrm>
          <a:prstGeom prst="rect">
            <a:avLst/>
          </a:prstGeom>
          <a:noFill/>
        </p:spPr>
        <p:txBody>
          <a:bodyPr wrap="none" rtlCol="0">
            <a:spAutoFit/>
          </a:bodyPr>
          <a:lstStyle/>
          <a:p>
            <a:r>
              <a:rPr lang="en-US" b="1" dirty="0"/>
              <a:t>Examples of the pattern compiled by </a:t>
            </a:r>
          </a:p>
          <a:p>
            <a:r>
              <a:rPr lang="en-US" b="1" dirty="0"/>
              <a:t>Fischer (1960) Evolution </a:t>
            </a:r>
          </a:p>
          <a:p>
            <a:r>
              <a:rPr lang="en-US" b="1" dirty="0"/>
              <a:t>Seminal paper (1000+ citations) </a:t>
            </a:r>
          </a:p>
        </p:txBody>
      </p:sp>
      <p:sp>
        <p:nvSpPr>
          <p:cNvPr id="5" name="TextBox 4">
            <a:extLst>
              <a:ext uri="{FF2B5EF4-FFF2-40B4-BE49-F238E27FC236}">
                <a16:creationId xmlns:a16="http://schemas.microsoft.com/office/drawing/2014/main" id="{940FA072-A9D5-842C-FBAF-E3D97C36D384}"/>
              </a:ext>
            </a:extLst>
          </p:cNvPr>
          <p:cNvSpPr txBox="1"/>
          <p:nvPr/>
        </p:nvSpPr>
        <p:spPr>
          <a:xfrm>
            <a:off x="6065199" y="6341604"/>
            <a:ext cx="1840568" cy="477054"/>
          </a:xfrm>
          <a:prstGeom prst="rect">
            <a:avLst/>
          </a:prstGeom>
          <a:noFill/>
        </p:spPr>
        <p:txBody>
          <a:bodyPr wrap="none" rtlCol="0">
            <a:spAutoFit/>
          </a:bodyPr>
          <a:lstStyle/>
          <a:p>
            <a:r>
              <a:rPr lang="en-US" sz="2500" b="1" dirty="0"/>
              <a:t>Fischer 1960</a:t>
            </a:r>
          </a:p>
        </p:txBody>
      </p:sp>
      <p:sp>
        <p:nvSpPr>
          <p:cNvPr id="8" name="TextBox 7">
            <a:extLst>
              <a:ext uri="{FF2B5EF4-FFF2-40B4-BE49-F238E27FC236}">
                <a16:creationId xmlns:a16="http://schemas.microsoft.com/office/drawing/2014/main" id="{595CCC15-FE68-399D-6A9B-7D297BBE0597}"/>
              </a:ext>
            </a:extLst>
          </p:cNvPr>
          <p:cNvSpPr txBox="1"/>
          <p:nvPr/>
        </p:nvSpPr>
        <p:spPr>
          <a:xfrm>
            <a:off x="-10600" y="34329"/>
            <a:ext cx="9144000" cy="2862322"/>
          </a:xfrm>
          <a:prstGeom prst="rect">
            <a:avLst/>
          </a:prstGeom>
          <a:solidFill>
            <a:schemeClr val="bg1"/>
          </a:solidFill>
        </p:spPr>
        <p:txBody>
          <a:bodyPr wrap="square" rtlCol="0">
            <a:spAutoFit/>
          </a:bodyPr>
          <a:lstStyle/>
          <a:p>
            <a:pPr algn="just"/>
            <a:r>
              <a:rPr lang="en-US" sz="3000" b="1" dirty="0">
                <a:solidFill>
                  <a:schemeClr val="bg1">
                    <a:lumMod val="75000"/>
                  </a:schemeClr>
                </a:solidFill>
              </a:rPr>
              <a:t>Typically, we first establish that there is a biological pattern. Then, we formulate theory to explain the pattern from which we derive hypotheses and predictions. These are then tested on newly collected data, independent from the data that inspired the theory. </a:t>
            </a:r>
          </a:p>
        </p:txBody>
      </p:sp>
      <p:sp>
        <p:nvSpPr>
          <p:cNvPr id="9" name="TextBox 8">
            <a:extLst>
              <a:ext uri="{FF2B5EF4-FFF2-40B4-BE49-F238E27FC236}">
                <a16:creationId xmlns:a16="http://schemas.microsoft.com/office/drawing/2014/main" id="{794AA647-7945-9BFC-A9AC-781CDA04FF04}"/>
              </a:ext>
            </a:extLst>
          </p:cNvPr>
          <p:cNvSpPr txBox="1"/>
          <p:nvPr/>
        </p:nvSpPr>
        <p:spPr>
          <a:xfrm>
            <a:off x="9399" y="3212387"/>
            <a:ext cx="9144000" cy="1938992"/>
          </a:xfrm>
          <a:prstGeom prst="rect">
            <a:avLst/>
          </a:prstGeom>
          <a:solidFill>
            <a:schemeClr val="bg1"/>
          </a:solidFill>
        </p:spPr>
        <p:txBody>
          <a:bodyPr wrap="square" rtlCol="0">
            <a:spAutoFit/>
          </a:bodyPr>
          <a:lstStyle/>
          <a:p>
            <a:pPr algn="just"/>
            <a:r>
              <a:rPr lang="en-US" sz="3000" b="1" dirty="0">
                <a:solidFill>
                  <a:schemeClr val="bg1">
                    <a:lumMod val="75000"/>
                  </a:schemeClr>
                </a:solidFill>
              </a:rPr>
              <a:t>The new data helps to reject some of the hypotheses and predictions, and to refine the theory. The refined theory is then again revisited against new data, and further developed. </a:t>
            </a:r>
          </a:p>
        </p:txBody>
      </p:sp>
      <p:sp>
        <p:nvSpPr>
          <p:cNvPr id="10" name="TextBox 9">
            <a:extLst>
              <a:ext uri="{FF2B5EF4-FFF2-40B4-BE49-F238E27FC236}">
                <a16:creationId xmlns:a16="http://schemas.microsoft.com/office/drawing/2014/main" id="{B60BC93A-51C5-80C7-0B4D-CBDB81FE4AA5}"/>
              </a:ext>
            </a:extLst>
          </p:cNvPr>
          <p:cNvSpPr txBox="1"/>
          <p:nvPr/>
        </p:nvSpPr>
        <p:spPr>
          <a:xfrm>
            <a:off x="-10600" y="5741801"/>
            <a:ext cx="9144000" cy="1015663"/>
          </a:xfrm>
          <a:prstGeom prst="rect">
            <a:avLst/>
          </a:prstGeom>
          <a:solidFill>
            <a:schemeClr val="bg1"/>
          </a:solidFill>
        </p:spPr>
        <p:txBody>
          <a:bodyPr wrap="square" rtlCol="0">
            <a:spAutoFit/>
          </a:bodyPr>
          <a:lstStyle/>
          <a:p>
            <a:pPr algn="just"/>
            <a:r>
              <a:rPr lang="en-US" sz="3000" b="1" dirty="0">
                <a:solidFill>
                  <a:srgbClr val="FF0000"/>
                </a:solidFill>
              </a:rPr>
              <a:t>Following this hermeneutical circle, we gradually approximate the truth</a:t>
            </a:r>
          </a:p>
        </p:txBody>
      </p:sp>
    </p:spTree>
    <p:extLst>
      <p:ext uri="{BB962C8B-B14F-4D97-AF65-F5344CB8AC3E}">
        <p14:creationId xmlns:p14="http://schemas.microsoft.com/office/powerpoint/2010/main" val="107372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5AD0-11F5-59E8-1A39-F05628B85F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E3515C3-20C3-6331-B21B-0241DEB31213}"/>
              </a:ext>
            </a:extLst>
          </p:cNvPr>
          <p:cNvPicPr>
            <a:picLocks noChangeAspect="1"/>
          </p:cNvPicPr>
          <p:nvPr/>
        </p:nvPicPr>
        <p:blipFill rotWithShape="1">
          <a:blip r:embed="rId2">
            <a:extLst>
              <a:ext uri="{28A0092B-C50C-407E-A947-70E740481C1C}">
                <a14:useLocalDpi xmlns:a14="http://schemas.microsoft.com/office/drawing/2010/main" val="0"/>
              </a:ext>
            </a:extLst>
          </a:blip>
          <a:srcRect l="11193" t="2070" r="13382" b="1419"/>
          <a:stretch/>
        </p:blipFill>
        <p:spPr>
          <a:xfrm>
            <a:off x="3005855" y="1470892"/>
            <a:ext cx="5884146" cy="4840186"/>
          </a:xfrm>
          <a:prstGeom prst="rect">
            <a:avLst/>
          </a:prstGeom>
        </p:spPr>
      </p:pic>
      <p:pic>
        <p:nvPicPr>
          <p:cNvPr id="5" name="Picture 4">
            <a:extLst>
              <a:ext uri="{FF2B5EF4-FFF2-40B4-BE49-F238E27FC236}">
                <a16:creationId xmlns:a16="http://schemas.microsoft.com/office/drawing/2014/main" id="{2E7EB7B1-5AE2-491A-4104-B85136F0E367}"/>
              </a:ext>
            </a:extLst>
          </p:cNvPr>
          <p:cNvPicPr>
            <a:picLocks noChangeAspect="1"/>
          </p:cNvPicPr>
          <p:nvPr/>
        </p:nvPicPr>
        <p:blipFill rotWithShape="1">
          <a:blip r:embed="rId3">
            <a:extLst>
              <a:ext uri="{28A0092B-C50C-407E-A947-70E740481C1C}">
                <a14:useLocalDpi xmlns:a14="http://schemas.microsoft.com/office/drawing/2010/main" val="0"/>
              </a:ext>
            </a:extLst>
          </a:blip>
          <a:srcRect b="3313"/>
          <a:stretch/>
        </p:blipFill>
        <p:spPr>
          <a:xfrm>
            <a:off x="342900" y="424061"/>
            <a:ext cx="3340100" cy="3466924"/>
          </a:xfrm>
          <a:prstGeom prst="rect">
            <a:avLst/>
          </a:prstGeom>
        </p:spPr>
      </p:pic>
      <p:sp>
        <p:nvSpPr>
          <p:cNvPr id="6" name="TextBox 5">
            <a:extLst>
              <a:ext uri="{FF2B5EF4-FFF2-40B4-BE49-F238E27FC236}">
                <a16:creationId xmlns:a16="http://schemas.microsoft.com/office/drawing/2014/main" id="{ED57CBE6-5485-1FB5-2311-CCC4C3EFE0E0}"/>
              </a:ext>
            </a:extLst>
          </p:cNvPr>
          <p:cNvSpPr txBox="1"/>
          <p:nvPr/>
        </p:nvSpPr>
        <p:spPr>
          <a:xfrm>
            <a:off x="3509528" y="133332"/>
            <a:ext cx="5029200" cy="1169551"/>
          </a:xfrm>
          <a:prstGeom prst="rect">
            <a:avLst/>
          </a:prstGeom>
          <a:noFill/>
        </p:spPr>
        <p:txBody>
          <a:bodyPr wrap="square" rtlCol="0">
            <a:spAutoFit/>
          </a:bodyPr>
          <a:lstStyle/>
          <a:p>
            <a:pPr algn="ctr"/>
            <a:r>
              <a:rPr lang="en-US" sz="3500" b="1" dirty="0"/>
              <a:t>Hermeneutic circle in the methodology of science</a:t>
            </a:r>
          </a:p>
        </p:txBody>
      </p:sp>
      <p:pic>
        <p:nvPicPr>
          <p:cNvPr id="7" name="Picture 6">
            <a:extLst>
              <a:ext uri="{FF2B5EF4-FFF2-40B4-BE49-F238E27FC236}">
                <a16:creationId xmlns:a16="http://schemas.microsoft.com/office/drawing/2014/main" id="{A4FEBB05-F967-E205-5314-298260C991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900" y="4181714"/>
            <a:ext cx="1943100" cy="2320479"/>
          </a:xfrm>
          <a:prstGeom prst="rect">
            <a:avLst/>
          </a:prstGeom>
        </p:spPr>
      </p:pic>
      <p:sp>
        <p:nvSpPr>
          <p:cNvPr id="8" name="TextBox 7">
            <a:extLst>
              <a:ext uri="{FF2B5EF4-FFF2-40B4-BE49-F238E27FC236}">
                <a16:creationId xmlns:a16="http://schemas.microsoft.com/office/drawing/2014/main" id="{26CFB1EC-98F4-E794-C4F5-1D60D14A4699}"/>
              </a:ext>
            </a:extLst>
          </p:cNvPr>
          <p:cNvSpPr txBox="1"/>
          <p:nvPr/>
        </p:nvSpPr>
        <p:spPr>
          <a:xfrm>
            <a:off x="2434355" y="6263666"/>
            <a:ext cx="5029200" cy="477054"/>
          </a:xfrm>
          <a:prstGeom prst="rect">
            <a:avLst/>
          </a:prstGeom>
          <a:noFill/>
        </p:spPr>
        <p:txBody>
          <a:bodyPr wrap="square" rtlCol="0">
            <a:spAutoFit/>
          </a:bodyPr>
          <a:lstStyle/>
          <a:p>
            <a:r>
              <a:rPr lang="en-US" sz="2500" b="1" dirty="0"/>
              <a:t>Martin Heidegger (1927)</a:t>
            </a:r>
          </a:p>
        </p:txBody>
      </p:sp>
    </p:spTree>
    <p:extLst>
      <p:ext uri="{BB962C8B-B14F-4D97-AF65-F5344CB8AC3E}">
        <p14:creationId xmlns:p14="http://schemas.microsoft.com/office/powerpoint/2010/main" val="423888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B07749-92F1-AD01-8036-DF691E51D1F6}"/>
              </a:ext>
            </a:extLst>
          </p:cNvPr>
          <p:cNvPicPr>
            <a:picLocks noChangeAspect="1"/>
          </p:cNvPicPr>
          <p:nvPr/>
        </p:nvPicPr>
        <p:blipFill>
          <a:blip r:embed="rId2"/>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A3F844D5-27A9-13D3-B3D9-0BB6EF412F6E}"/>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Tree>
    <p:extLst>
      <p:ext uri="{BB962C8B-B14F-4D97-AF65-F5344CB8AC3E}">
        <p14:creationId xmlns:p14="http://schemas.microsoft.com/office/powerpoint/2010/main" val="82899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A05C-8B10-B74D-3DDE-C109B0B03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3EE45-0799-F6A0-34FD-8F00F25C223E}"/>
              </a:ext>
            </a:extLst>
          </p:cNvPr>
          <p:cNvSpPr>
            <a:spLocks noGrp="1"/>
          </p:cNvSpPr>
          <p:nvPr>
            <p:ph type="title"/>
          </p:nvPr>
        </p:nvSpPr>
        <p:spPr/>
        <p:txBody>
          <a:bodyPr/>
          <a:lstStyle/>
          <a:p>
            <a:r>
              <a:rPr lang="en-US" b="1" dirty="0">
                <a:latin typeface="+mn-lt"/>
              </a:rPr>
              <a:t>Motivating questions</a:t>
            </a:r>
          </a:p>
        </p:txBody>
      </p:sp>
      <p:sp>
        <p:nvSpPr>
          <p:cNvPr id="3" name="Content Placeholder 2">
            <a:extLst>
              <a:ext uri="{FF2B5EF4-FFF2-40B4-BE49-F238E27FC236}">
                <a16:creationId xmlns:a16="http://schemas.microsoft.com/office/drawing/2014/main" id="{1F5AA49B-E561-1895-94F0-74098B0D1F34}"/>
              </a:ext>
            </a:extLst>
          </p:cNvPr>
          <p:cNvSpPr>
            <a:spLocks noGrp="1"/>
          </p:cNvSpPr>
          <p:nvPr>
            <p:ph idx="1"/>
          </p:nvPr>
        </p:nvSpPr>
        <p:spPr>
          <a:xfrm>
            <a:off x="628650" y="1825624"/>
            <a:ext cx="7194550" cy="4473575"/>
          </a:xfrm>
        </p:spPr>
        <p:txBody>
          <a:bodyPr>
            <a:normAutofit/>
          </a:bodyPr>
          <a:lstStyle/>
          <a:p>
            <a:r>
              <a:rPr lang="en-US" b="1" dirty="0"/>
              <a:t>Why is species diversity distributed so non-randomly on the surface of the Earth?</a:t>
            </a:r>
          </a:p>
          <a:p>
            <a:r>
              <a:rPr lang="en-US" b="1" dirty="0"/>
              <a:t>What are the most common patterns in biodiversity, are they any universal patterns? </a:t>
            </a:r>
          </a:p>
          <a:p>
            <a:r>
              <a:rPr lang="en-US" b="1" dirty="0"/>
              <a:t>What can exceptions tell us about the rule? </a:t>
            </a:r>
          </a:p>
          <a:p>
            <a:r>
              <a:rPr lang="en-US" b="1" dirty="0"/>
              <a:t>Are latitudinal and elevational gradients equivalent?</a:t>
            </a:r>
          </a:p>
          <a:p>
            <a:r>
              <a:rPr lang="en-US" b="1" dirty="0"/>
              <a:t>What theory closely explains the patterns?</a:t>
            </a:r>
          </a:p>
          <a:p>
            <a:endParaRPr lang="en-US" b="1" dirty="0"/>
          </a:p>
        </p:txBody>
      </p:sp>
    </p:spTree>
    <p:extLst>
      <p:ext uri="{BB962C8B-B14F-4D97-AF65-F5344CB8AC3E}">
        <p14:creationId xmlns:p14="http://schemas.microsoft.com/office/powerpoint/2010/main" val="3511025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241B-1741-8355-6BDE-B9AC10521B4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71B3048-660F-41C6-6CB1-BD09DB206359}"/>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B93614DA-7E9A-3A5E-C85D-0100988706BC}"/>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B662C293-A30F-0A86-DD5B-DE2BDAA3B5DB}"/>
              </a:ext>
            </a:extLst>
          </p:cNvPr>
          <p:cNvSpPr txBox="1"/>
          <p:nvPr/>
        </p:nvSpPr>
        <p:spPr>
          <a:xfrm>
            <a:off x="2739262" y="965200"/>
            <a:ext cx="5604638" cy="2015936"/>
          </a:xfrm>
          <a:prstGeom prst="rect">
            <a:avLst/>
          </a:prstGeom>
          <a:solidFill>
            <a:schemeClr val="bg1"/>
          </a:solidFill>
        </p:spPr>
        <p:txBody>
          <a:bodyPr wrap="square" rtlCol="0">
            <a:spAutoFit/>
          </a:bodyPr>
          <a:lstStyle/>
          <a:p>
            <a:r>
              <a:rPr lang="en-US" sz="2500" b="1" dirty="0"/>
              <a:t>Single hypothesis confronted with data</a:t>
            </a:r>
          </a:p>
          <a:p>
            <a:r>
              <a:rPr lang="en-US" sz="2500" b="1" dirty="0"/>
              <a:t>Key role of an experiment</a:t>
            </a:r>
          </a:p>
          <a:p>
            <a:r>
              <a:rPr lang="en-US" sz="2500" b="1" dirty="0"/>
              <a:t>Falsification as the only truth</a:t>
            </a:r>
          </a:p>
          <a:p>
            <a:endParaRPr lang="en-US" sz="2500" b="1" dirty="0"/>
          </a:p>
          <a:p>
            <a:r>
              <a:rPr lang="en-US" sz="2500" b="1" dirty="0"/>
              <a:t>p - value testing</a:t>
            </a:r>
          </a:p>
        </p:txBody>
      </p:sp>
      <p:sp>
        <p:nvSpPr>
          <p:cNvPr id="5" name="TextBox 4">
            <a:extLst>
              <a:ext uri="{FF2B5EF4-FFF2-40B4-BE49-F238E27FC236}">
                <a16:creationId xmlns:a16="http://schemas.microsoft.com/office/drawing/2014/main" id="{4C8840C4-14C1-BFC4-374A-CA3F27D6758C}"/>
              </a:ext>
            </a:extLst>
          </p:cNvPr>
          <p:cNvSpPr txBox="1"/>
          <p:nvPr/>
        </p:nvSpPr>
        <p:spPr>
          <a:xfrm>
            <a:off x="1196512" y="1035854"/>
            <a:ext cx="1362838" cy="477054"/>
          </a:xfrm>
          <a:prstGeom prst="rect">
            <a:avLst/>
          </a:prstGeom>
          <a:solidFill>
            <a:schemeClr val="bg1"/>
          </a:solidFill>
          <a:ln w="76200">
            <a:solidFill>
              <a:srgbClr val="C00000"/>
            </a:solidFill>
          </a:ln>
        </p:spPr>
        <p:txBody>
          <a:bodyPr wrap="square" rtlCol="0">
            <a:spAutoFit/>
          </a:bodyPr>
          <a:lstStyle/>
          <a:p>
            <a:r>
              <a:rPr lang="en-US" sz="2500" b="1" dirty="0"/>
              <a:t>Popper</a:t>
            </a:r>
          </a:p>
        </p:txBody>
      </p:sp>
    </p:spTree>
    <p:extLst>
      <p:ext uri="{BB962C8B-B14F-4D97-AF65-F5344CB8AC3E}">
        <p14:creationId xmlns:p14="http://schemas.microsoft.com/office/powerpoint/2010/main" val="213748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5B4D4-935D-D94E-BDDB-67F2B03FDE0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4273641-9270-6574-2D42-22A27B36DABD}"/>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B5EA06FB-9593-610A-075E-A30F3AFBE726}"/>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636C7043-9F1D-1278-615A-2A8C5467F248}"/>
              </a:ext>
            </a:extLst>
          </p:cNvPr>
          <p:cNvSpPr txBox="1"/>
          <p:nvPr/>
        </p:nvSpPr>
        <p:spPr>
          <a:xfrm>
            <a:off x="2701162" y="1574800"/>
            <a:ext cx="5604638" cy="4324261"/>
          </a:xfrm>
          <a:prstGeom prst="rect">
            <a:avLst/>
          </a:prstGeom>
          <a:solidFill>
            <a:schemeClr val="bg1"/>
          </a:solidFill>
        </p:spPr>
        <p:txBody>
          <a:bodyPr wrap="square" rtlCol="0">
            <a:spAutoFit/>
          </a:bodyPr>
          <a:lstStyle/>
          <a:p>
            <a:r>
              <a:rPr lang="en-US" sz="2500" b="1" dirty="0"/>
              <a:t>Hypothesis confronted with large body of evidence before it can be disproven</a:t>
            </a:r>
          </a:p>
          <a:p>
            <a:r>
              <a:rPr lang="en-US" sz="2500" b="1" dirty="0"/>
              <a:t>Tests and data have limited strength</a:t>
            </a:r>
          </a:p>
          <a:p>
            <a:r>
              <a:rPr lang="en-US" sz="2500" b="1" dirty="0"/>
              <a:t>Truth exists only within the paradigm</a:t>
            </a:r>
          </a:p>
          <a:p>
            <a:endParaRPr lang="en-US" sz="2500" b="1" dirty="0"/>
          </a:p>
          <a:p>
            <a:r>
              <a:rPr lang="en-US" sz="2500" b="1" dirty="0"/>
              <a:t>Definition of a proper test is part of the paradigm itself</a:t>
            </a:r>
          </a:p>
          <a:p>
            <a:endParaRPr lang="en-US" sz="2500" b="1" dirty="0"/>
          </a:p>
          <a:p>
            <a:r>
              <a:rPr lang="en-US" sz="2500" b="1" dirty="0"/>
              <a:t>p - value testing</a:t>
            </a:r>
          </a:p>
          <a:p>
            <a:r>
              <a:rPr lang="en-US" sz="2500" b="1" dirty="0"/>
              <a:t>AIC testing</a:t>
            </a:r>
          </a:p>
          <a:p>
            <a:r>
              <a:rPr lang="en-US" sz="2500" b="1" dirty="0"/>
              <a:t>Bayesian and likelihood inference</a:t>
            </a:r>
          </a:p>
        </p:txBody>
      </p:sp>
      <p:sp>
        <p:nvSpPr>
          <p:cNvPr id="5" name="TextBox 4">
            <a:extLst>
              <a:ext uri="{FF2B5EF4-FFF2-40B4-BE49-F238E27FC236}">
                <a16:creationId xmlns:a16="http://schemas.microsoft.com/office/drawing/2014/main" id="{DF97ACD1-D135-0922-FF05-D7BC93293031}"/>
              </a:ext>
            </a:extLst>
          </p:cNvPr>
          <p:cNvSpPr txBox="1"/>
          <p:nvPr/>
        </p:nvSpPr>
        <p:spPr>
          <a:xfrm>
            <a:off x="1181543" y="1734641"/>
            <a:ext cx="1362838" cy="477054"/>
          </a:xfrm>
          <a:prstGeom prst="rect">
            <a:avLst/>
          </a:prstGeom>
          <a:solidFill>
            <a:schemeClr val="bg1"/>
          </a:solidFill>
          <a:ln w="76200">
            <a:solidFill>
              <a:srgbClr val="C00000"/>
            </a:solidFill>
          </a:ln>
        </p:spPr>
        <p:txBody>
          <a:bodyPr wrap="square" rtlCol="0">
            <a:spAutoFit/>
          </a:bodyPr>
          <a:lstStyle/>
          <a:p>
            <a:r>
              <a:rPr lang="en-US" sz="2500" b="1" dirty="0"/>
              <a:t>Kuhn</a:t>
            </a:r>
          </a:p>
        </p:txBody>
      </p:sp>
    </p:spTree>
    <p:extLst>
      <p:ext uri="{BB962C8B-B14F-4D97-AF65-F5344CB8AC3E}">
        <p14:creationId xmlns:p14="http://schemas.microsoft.com/office/powerpoint/2010/main" val="6859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ECD3A-828F-82AC-C9D1-EA95754314D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3BB1537-2B67-D2EA-A6D7-772B99623A03}"/>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21ACF01B-176E-EE52-4324-D25269057755}"/>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5A129958-15E0-0CE6-1969-88A7843E2C78}"/>
              </a:ext>
            </a:extLst>
          </p:cNvPr>
          <p:cNvSpPr txBox="1"/>
          <p:nvPr/>
        </p:nvSpPr>
        <p:spPr>
          <a:xfrm>
            <a:off x="2840862" y="2362200"/>
            <a:ext cx="5604638" cy="4324261"/>
          </a:xfrm>
          <a:prstGeom prst="rect">
            <a:avLst/>
          </a:prstGeom>
          <a:solidFill>
            <a:schemeClr val="bg1"/>
          </a:solidFill>
        </p:spPr>
        <p:txBody>
          <a:bodyPr wrap="square" rtlCol="0">
            <a:spAutoFit/>
          </a:bodyPr>
          <a:lstStyle/>
          <a:p>
            <a:r>
              <a:rPr lang="en-US" sz="2500" b="1" dirty="0"/>
              <a:t>Republic of Science. Practice of science passed from master to apprentice. Implicit knowledge, rules, skills</a:t>
            </a:r>
          </a:p>
          <a:p>
            <a:endParaRPr lang="en-US" sz="2500" b="1" dirty="0"/>
          </a:p>
          <a:p>
            <a:r>
              <a:rPr lang="en-US" sz="2500" b="1" dirty="0"/>
              <a:t>Conformity balanced by originality</a:t>
            </a:r>
          </a:p>
          <a:p>
            <a:endParaRPr lang="en-US" sz="2500" b="1" dirty="0"/>
          </a:p>
          <a:p>
            <a:r>
              <a:rPr lang="en-US" sz="2500" b="1" dirty="0"/>
              <a:t>Confrontation not between models and data, but between models</a:t>
            </a:r>
          </a:p>
          <a:p>
            <a:endParaRPr lang="en-US" sz="2500" b="1" dirty="0"/>
          </a:p>
          <a:p>
            <a:r>
              <a:rPr lang="en-US" sz="2500" b="1" dirty="0"/>
              <a:t>AIC testing</a:t>
            </a:r>
          </a:p>
          <a:p>
            <a:r>
              <a:rPr lang="en-US" sz="2500" b="1" dirty="0"/>
              <a:t>Bayesian and likelihood inference</a:t>
            </a:r>
          </a:p>
        </p:txBody>
      </p:sp>
      <p:sp>
        <p:nvSpPr>
          <p:cNvPr id="5" name="TextBox 4">
            <a:extLst>
              <a:ext uri="{FF2B5EF4-FFF2-40B4-BE49-F238E27FC236}">
                <a16:creationId xmlns:a16="http://schemas.microsoft.com/office/drawing/2014/main" id="{E46FE626-3C1B-F0A4-276C-73DC934FADC8}"/>
              </a:ext>
            </a:extLst>
          </p:cNvPr>
          <p:cNvSpPr txBox="1"/>
          <p:nvPr/>
        </p:nvSpPr>
        <p:spPr>
          <a:xfrm>
            <a:off x="1181543" y="3190473"/>
            <a:ext cx="1362838" cy="477054"/>
          </a:xfrm>
          <a:prstGeom prst="rect">
            <a:avLst/>
          </a:prstGeom>
          <a:solidFill>
            <a:schemeClr val="bg1"/>
          </a:solidFill>
          <a:ln w="76200">
            <a:solidFill>
              <a:srgbClr val="C00000"/>
            </a:solidFill>
          </a:ln>
        </p:spPr>
        <p:txBody>
          <a:bodyPr wrap="square" rtlCol="0">
            <a:spAutoFit/>
          </a:bodyPr>
          <a:lstStyle/>
          <a:p>
            <a:r>
              <a:rPr lang="en-US" sz="2500" b="1" dirty="0"/>
              <a:t>Polanyi</a:t>
            </a:r>
          </a:p>
        </p:txBody>
      </p:sp>
    </p:spTree>
    <p:extLst>
      <p:ext uri="{BB962C8B-B14F-4D97-AF65-F5344CB8AC3E}">
        <p14:creationId xmlns:p14="http://schemas.microsoft.com/office/powerpoint/2010/main" val="1257872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0176-94D3-4ACD-6F5E-646DF3206E3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C294F20-449C-227B-7671-8E46F3F8E306}"/>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537597AD-D692-E8B9-A69B-A4462EC50E7A}"/>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77F2D7BB-C649-5787-0195-51B5295D02FC}"/>
              </a:ext>
            </a:extLst>
          </p:cNvPr>
          <p:cNvSpPr txBox="1"/>
          <p:nvPr/>
        </p:nvSpPr>
        <p:spPr>
          <a:xfrm>
            <a:off x="2751962" y="3190473"/>
            <a:ext cx="5604638" cy="3554819"/>
          </a:xfrm>
          <a:prstGeom prst="rect">
            <a:avLst/>
          </a:prstGeom>
          <a:solidFill>
            <a:schemeClr val="bg1"/>
          </a:solidFill>
        </p:spPr>
        <p:txBody>
          <a:bodyPr wrap="square" rtlCol="0">
            <a:spAutoFit/>
          </a:bodyPr>
          <a:lstStyle/>
          <a:p>
            <a:r>
              <a:rPr lang="en-US" sz="2500" b="1" dirty="0"/>
              <a:t>Core and belt beliefs. Core cannot be challenged but belt is routinely tested.</a:t>
            </a:r>
          </a:p>
          <a:p>
            <a:endParaRPr lang="en-US" sz="2500" b="1" dirty="0"/>
          </a:p>
          <a:p>
            <a:r>
              <a:rPr lang="en-US" sz="2500" b="1" dirty="0"/>
              <a:t>Hypothesis is rejected only when better one exists. Confrontation is therefore between multiple hypotheses</a:t>
            </a:r>
          </a:p>
          <a:p>
            <a:endParaRPr lang="en-US" sz="2500" b="1" dirty="0"/>
          </a:p>
          <a:p>
            <a:r>
              <a:rPr lang="en-US" sz="2500" b="1" dirty="0"/>
              <a:t>AIC testing</a:t>
            </a:r>
          </a:p>
          <a:p>
            <a:r>
              <a:rPr lang="en-US" sz="2500" b="1" dirty="0"/>
              <a:t>Bayesian and likelihood inference</a:t>
            </a:r>
          </a:p>
        </p:txBody>
      </p:sp>
      <p:sp>
        <p:nvSpPr>
          <p:cNvPr id="5" name="TextBox 4">
            <a:extLst>
              <a:ext uri="{FF2B5EF4-FFF2-40B4-BE49-F238E27FC236}">
                <a16:creationId xmlns:a16="http://schemas.microsoft.com/office/drawing/2014/main" id="{58FCFFA4-86AC-AC3C-B626-24F71197BCCF}"/>
              </a:ext>
            </a:extLst>
          </p:cNvPr>
          <p:cNvSpPr txBox="1"/>
          <p:nvPr/>
        </p:nvSpPr>
        <p:spPr>
          <a:xfrm>
            <a:off x="1092643" y="5741045"/>
            <a:ext cx="1362838" cy="477054"/>
          </a:xfrm>
          <a:prstGeom prst="rect">
            <a:avLst/>
          </a:prstGeom>
          <a:solidFill>
            <a:schemeClr val="bg1"/>
          </a:solidFill>
          <a:ln w="76200">
            <a:solidFill>
              <a:srgbClr val="C00000"/>
            </a:solidFill>
          </a:ln>
        </p:spPr>
        <p:txBody>
          <a:bodyPr wrap="square" rtlCol="0">
            <a:spAutoFit/>
          </a:bodyPr>
          <a:lstStyle/>
          <a:p>
            <a:r>
              <a:rPr lang="en-US" sz="2500" b="1" dirty="0"/>
              <a:t>Lakatos</a:t>
            </a:r>
          </a:p>
        </p:txBody>
      </p:sp>
    </p:spTree>
    <p:extLst>
      <p:ext uri="{BB962C8B-B14F-4D97-AF65-F5344CB8AC3E}">
        <p14:creationId xmlns:p14="http://schemas.microsoft.com/office/powerpoint/2010/main" val="2041277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6C17-8E62-457B-52C7-E1195DF934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64BBC-ADE7-9918-2890-CED51BB508C2}"/>
              </a:ext>
            </a:extLst>
          </p:cNvPr>
          <p:cNvSpPr>
            <a:spLocks noGrp="1"/>
          </p:cNvSpPr>
          <p:nvPr>
            <p:ph idx="1"/>
          </p:nvPr>
        </p:nvSpPr>
        <p:spPr>
          <a:xfrm>
            <a:off x="628650" y="308344"/>
            <a:ext cx="7886700" cy="6549656"/>
          </a:xfrm>
        </p:spPr>
        <p:txBody>
          <a:bodyPr>
            <a:normAutofit fontScale="62500" lnSpcReduction="20000"/>
          </a:bodyPr>
          <a:lstStyle/>
          <a:p>
            <a:pPr marL="0" indent="0">
              <a:buNone/>
            </a:pPr>
            <a:r>
              <a:rPr lang="en-US" sz="4800" b="1" dirty="0"/>
              <a:t>The Structure of Scientific Revolutions</a:t>
            </a:r>
          </a:p>
          <a:p>
            <a:pPr marL="0" indent="0">
              <a:buNone/>
            </a:pPr>
            <a:endParaRPr lang="en-US" sz="4800" b="1" dirty="0"/>
          </a:p>
          <a:p>
            <a:pPr>
              <a:buFont typeface="+mj-lt"/>
              <a:buAutoNum type="arabicPeriod"/>
            </a:pPr>
            <a:r>
              <a:rPr lang="en-US" b="1" dirty="0"/>
              <a:t>Paradigms: </a:t>
            </a:r>
            <a:r>
              <a:rPr lang="en-US" dirty="0"/>
              <a:t>Kuhn introduces the concept of a "paradigm," a framework of theories, methods, and standards that define legitimate research within a scientific community.</a:t>
            </a:r>
          </a:p>
          <a:p>
            <a:pPr>
              <a:buFont typeface="+mj-lt"/>
              <a:buAutoNum type="arabicPeriod"/>
            </a:pPr>
            <a:r>
              <a:rPr lang="en-US" b="1" dirty="0"/>
              <a:t>Normal Science: </a:t>
            </a:r>
            <a:r>
              <a:rPr lang="en-US" dirty="0"/>
              <a:t>During periods of "normal science," scientists work within an established paradigm, solving puzzles and refining theories without questioning the underlying framework.</a:t>
            </a:r>
          </a:p>
          <a:p>
            <a:pPr>
              <a:buFont typeface="+mj-lt"/>
              <a:buAutoNum type="arabicPeriod"/>
            </a:pPr>
            <a:r>
              <a:rPr lang="en-US" b="1" dirty="0"/>
              <a:t>Anomalies: </a:t>
            </a:r>
            <a:r>
              <a:rPr lang="en-US" dirty="0"/>
              <a:t>Anomalies are observations or problems that cannot be explained by the current paradigm. Initially, these anomalies are often ignored or considered errors.</a:t>
            </a:r>
          </a:p>
          <a:p>
            <a:pPr>
              <a:buFont typeface="+mj-lt"/>
              <a:buAutoNum type="arabicPeriod"/>
            </a:pPr>
            <a:r>
              <a:rPr lang="en-US" b="1" dirty="0"/>
              <a:t>Crisis: </a:t>
            </a:r>
            <a:r>
              <a:rPr lang="en-US" dirty="0"/>
              <a:t>As anomalies accumulate, the existing paradigm faces increasing scrutiny, leading to a crisis. The scientific community begins to doubt the validity of the current framework.</a:t>
            </a:r>
          </a:p>
          <a:p>
            <a:pPr>
              <a:buFont typeface="+mj-lt"/>
              <a:buAutoNum type="arabicPeriod"/>
            </a:pPr>
            <a:r>
              <a:rPr lang="en-US" b="1" dirty="0"/>
              <a:t>Revolution: </a:t>
            </a:r>
            <a:r>
              <a:rPr lang="en-US" dirty="0"/>
              <a:t>A scientific revolution occurs when a new paradigm emerges that better explains the anomalies and offers a new framework for research. This shift is not gradual but a fundamental transformation in scientific thinking.</a:t>
            </a:r>
          </a:p>
          <a:p>
            <a:pPr>
              <a:buFont typeface="+mj-lt"/>
              <a:buAutoNum type="arabicPeriod"/>
            </a:pPr>
            <a:r>
              <a:rPr lang="en-US" b="1" dirty="0"/>
              <a:t>Incommensurability: </a:t>
            </a:r>
            <a:r>
              <a:rPr lang="en-US" dirty="0"/>
              <a:t>Kuhn argues that paradigms are incommensurable, meaning they cannot be directly compared because they involve different sets of concepts and standards. Scientists working within different paradigms may interpret data and concepts in fundamentally different ways.</a:t>
            </a:r>
          </a:p>
          <a:p>
            <a:pPr>
              <a:buFont typeface="+mj-lt"/>
              <a:buAutoNum type="arabicPeriod"/>
            </a:pPr>
            <a:r>
              <a:rPr lang="en-US" b="1" dirty="0"/>
              <a:t>Progress Through Revolutions: </a:t>
            </a:r>
            <a:r>
              <a:rPr lang="en-US" dirty="0"/>
              <a:t>Scientific progress is not linear but occurs through a series of revolutions, where each new paradigm replaces the old one, leading to a deeper and more comprehensive understanding of nature.</a:t>
            </a:r>
          </a:p>
          <a:p>
            <a:endParaRPr lang="en-US" dirty="0"/>
          </a:p>
        </p:txBody>
      </p:sp>
      <p:sp>
        <p:nvSpPr>
          <p:cNvPr id="4" name="Cross 3">
            <a:extLst>
              <a:ext uri="{FF2B5EF4-FFF2-40B4-BE49-F238E27FC236}">
                <a16:creationId xmlns:a16="http://schemas.microsoft.com/office/drawing/2014/main" id="{989757B5-BB21-8EC1-E399-8CDE9ADFCD17}"/>
              </a:ext>
            </a:extLst>
          </p:cNvPr>
          <p:cNvSpPr/>
          <p:nvPr/>
        </p:nvSpPr>
        <p:spPr>
          <a:xfrm rot="3032077">
            <a:off x="7180305" y="3778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7887432-95C0-0204-D650-2D05BEFF0E9B}"/>
              </a:ext>
            </a:extLst>
          </p:cNvPr>
          <p:cNvGrpSpPr/>
          <p:nvPr/>
        </p:nvGrpSpPr>
        <p:grpSpPr>
          <a:xfrm>
            <a:off x="3232288" y="2615609"/>
            <a:ext cx="5640250" cy="3934047"/>
            <a:chOff x="3232288" y="2615609"/>
            <a:chExt cx="5640250" cy="3934047"/>
          </a:xfrm>
        </p:grpSpPr>
        <p:pic>
          <p:nvPicPr>
            <p:cNvPr id="5" name="Picture 4">
              <a:extLst>
                <a:ext uri="{FF2B5EF4-FFF2-40B4-BE49-F238E27FC236}">
                  <a16:creationId xmlns:a16="http://schemas.microsoft.com/office/drawing/2014/main" id="{6EB1770B-FD6B-E430-5B9A-53E2D8CD82E6}"/>
                </a:ext>
              </a:extLst>
            </p:cNvPr>
            <p:cNvPicPr>
              <a:picLocks noChangeAspect="1"/>
            </p:cNvPicPr>
            <p:nvPr/>
          </p:nvPicPr>
          <p:blipFill>
            <a:blip r:embed="rId2"/>
            <a:stretch>
              <a:fillRect/>
            </a:stretch>
          </p:blipFill>
          <p:spPr>
            <a:xfrm>
              <a:off x="3232288" y="2615609"/>
              <a:ext cx="5640250" cy="3934047"/>
            </a:xfrm>
            <a:prstGeom prst="rect">
              <a:avLst/>
            </a:prstGeom>
          </p:spPr>
        </p:pic>
        <p:sp>
          <p:nvSpPr>
            <p:cNvPr id="2" name="TextBox 1">
              <a:extLst>
                <a:ext uri="{FF2B5EF4-FFF2-40B4-BE49-F238E27FC236}">
                  <a16:creationId xmlns:a16="http://schemas.microsoft.com/office/drawing/2014/main" id="{268C6065-FDB2-7D20-A931-826834A6D07E}"/>
                </a:ext>
              </a:extLst>
            </p:cNvPr>
            <p:cNvSpPr txBox="1"/>
            <p:nvPr/>
          </p:nvSpPr>
          <p:spPr>
            <a:xfrm>
              <a:off x="6261271" y="2700669"/>
              <a:ext cx="652743" cy="369332"/>
            </a:xfrm>
            <a:prstGeom prst="rect">
              <a:avLst/>
            </a:prstGeom>
            <a:noFill/>
          </p:spPr>
          <p:txBody>
            <a:bodyPr wrap="none" rtlCol="0">
              <a:spAutoFit/>
            </a:bodyPr>
            <a:lstStyle/>
            <a:p>
              <a:r>
                <a:rPr lang="en-US" b="1" dirty="0">
                  <a:solidFill>
                    <a:schemeClr val="bg1">
                      <a:lumMod val="75000"/>
                    </a:schemeClr>
                  </a:solidFill>
                </a:rPr>
                <a:t>1962</a:t>
              </a:r>
            </a:p>
          </p:txBody>
        </p:sp>
      </p:grpSp>
    </p:spTree>
    <p:extLst>
      <p:ext uri="{BB962C8B-B14F-4D97-AF65-F5344CB8AC3E}">
        <p14:creationId xmlns:p14="http://schemas.microsoft.com/office/powerpoint/2010/main" val="2337137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8D752-393B-1198-1F7B-7B3707F2F0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9D8F3C-645B-FFC4-AAE5-4697CD31B151}"/>
              </a:ext>
            </a:extLst>
          </p:cNvPr>
          <p:cNvSpPr>
            <a:spLocks noGrp="1"/>
          </p:cNvSpPr>
          <p:nvPr>
            <p:ph idx="1"/>
          </p:nvPr>
        </p:nvSpPr>
        <p:spPr>
          <a:xfrm>
            <a:off x="628650" y="308344"/>
            <a:ext cx="7886700" cy="6549656"/>
          </a:xfrm>
        </p:spPr>
        <p:txBody>
          <a:bodyPr>
            <a:normAutofit fontScale="62500" lnSpcReduction="20000"/>
          </a:bodyPr>
          <a:lstStyle/>
          <a:p>
            <a:pPr marL="0" indent="0">
              <a:buNone/>
            </a:pPr>
            <a:r>
              <a:rPr lang="en-US" sz="4800" b="1" dirty="0"/>
              <a:t>The Structure of Scientific Revolutions</a:t>
            </a:r>
          </a:p>
          <a:p>
            <a:pPr marL="0" indent="0">
              <a:buNone/>
            </a:pPr>
            <a:endParaRPr lang="en-US" sz="4800" b="1" dirty="0"/>
          </a:p>
          <a:p>
            <a:pPr>
              <a:buFont typeface="+mj-lt"/>
              <a:buAutoNum type="arabicPeriod"/>
            </a:pPr>
            <a:r>
              <a:rPr lang="en-US" b="1" dirty="0"/>
              <a:t>Paradigms: </a:t>
            </a:r>
            <a:r>
              <a:rPr lang="en-US" dirty="0"/>
              <a:t>Kuhn introduces the concept of a "paradigm," a framework of theories, methods, and standards that define legitimate research within a scientific community.</a:t>
            </a:r>
          </a:p>
          <a:p>
            <a:pPr>
              <a:buFont typeface="+mj-lt"/>
              <a:buAutoNum type="arabicPeriod"/>
            </a:pPr>
            <a:r>
              <a:rPr lang="en-US" b="1" dirty="0"/>
              <a:t>Normal Science: </a:t>
            </a:r>
            <a:r>
              <a:rPr lang="en-US" dirty="0"/>
              <a:t>During periods of "normal science," scientists work within an established paradigm, solving puzzles and refining theories without questioning the underlying framework.</a:t>
            </a:r>
          </a:p>
          <a:p>
            <a:pPr>
              <a:buFont typeface="+mj-lt"/>
              <a:buAutoNum type="arabicPeriod"/>
            </a:pPr>
            <a:r>
              <a:rPr lang="en-US" b="1" dirty="0"/>
              <a:t>Anomalies: </a:t>
            </a:r>
            <a:r>
              <a:rPr lang="en-US" dirty="0"/>
              <a:t>Anomalies are observations or problems that cannot be explained by the current paradigm. Initially, these anomalies are often ignored or considered errors.</a:t>
            </a:r>
          </a:p>
          <a:p>
            <a:pPr>
              <a:buFont typeface="+mj-lt"/>
              <a:buAutoNum type="arabicPeriod"/>
            </a:pPr>
            <a:r>
              <a:rPr lang="en-US" b="1" dirty="0"/>
              <a:t>Crisis: </a:t>
            </a:r>
            <a:r>
              <a:rPr lang="en-US" dirty="0"/>
              <a:t>As anomalies accumulate, the existing paradigm faces increasing scrutiny, leading to a crisis. The scientific community begins to doubt the validity of the current framework.</a:t>
            </a:r>
          </a:p>
          <a:p>
            <a:pPr>
              <a:buFont typeface="+mj-lt"/>
              <a:buAutoNum type="arabicPeriod"/>
            </a:pPr>
            <a:r>
              <a:rPr lang="en-US" b="1" dirty="0"/>
              <a:t>Revolution: </a:t>
            </a:r>
            <a:r>
              <a:rPr lang="en-US" dirty="0"/>
              <a:t>A scientific revolution occurs when a new paradigm emerges that better explains the anomalies and offers a new framework for research. This shift is not gradual but a fundamental transformation in scientific thinking.</a:t>
            </a:r>
          </a:p>
          <a:p>
            <a:pPr>
              <a:buFont typeface="+mj-lt"/>
              <a:buAutoNum type="arabicPeriod"/>
            </a:pPr>
            <a:r>
              <a:rPr lang="en-US" b="1" dirty="0"/>
              <a:t>Incommensurability: </a:t>
            </a:r>
            <a:r>
              <a:rPr lang="en-US" dirty="0"/>
              <a:t>Kuhn argues that paradigms are incommensurable, meaning they cannot be directly compared because they involve different sets of concepts and standards. Scientists working within different paradigms may interpret data and concepts in fundamentally different ways.</a:t>
            </a:r>
          </a:p>
          <a:p>
            <a:pPr>
              <a:buFont typeface="+mj-lt"/>
              <a:buAutoNum type="arabicPeriod"/>
            </a:pPr>
            <a:r>
              <a:rPr lang="en-US" b="1" dirty="0"/>
              <a:t>Progress Through Revolutions: </a:t>
            </a:r>
            <a:r>
              <a:rPr lang="en-US" dirty="0"/>
              <a:t>Scientific progress is not linear but occurs through a series of revolutions, where each new paradigm replaces the old one, leading to a deeper and more comprehensive understanding of nature.</a:t>
            </a:r>
          </a:p>
          <a:p>
            <a:endParaRPr lang="en-US" dirty="0"/>
          </a:p>
        </p:txBody>
      </p:sp>
      <p:sp>
        <p:nvSpPr>
          <p:cNvPr id="4" name="Cross 3">
            <a:extLst>
              <a:ext uri="{FF2B5EF4-FFF2-40B4-BE49-F238E27FC236}">
                <a16:creationId xmlns:a16="http://schemas.microsoft.com/office/drawing/2014/main" id="{525E30F8-803D-81D5-C4BF-B35587DBF7ED}"/>
              </a:ext>
            </a:extLst>
          </p:cNvPr>
          <p:cNvSpPr/>
          <p:nvPr/>
        </p:nvSpPr>
        <p:spPr>
          <a:xfrm rot="3032077">
            <a:off x="7180305" y="3778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213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ACD7A-E817-9AA1-E2F1-2D3B76BDAA4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951E8D9-F540-219E-987E-E22076FCC552}"/>
              </a:ext>
            </a:extLst>
          </p:cNvPr>
          <p:cNvSpPr txBox="1"/>
          <p:nvPr/>
        </p:nvSpPr>
        <p:spPr>
          <a:xfrm>
            <a:off x="76200" y="64830"/>
            <a:ext cx="8991600" cy="6555641"/>
          </a:xfrm>
          <a:prstGeom prst="rect">
            <a:avLst/>
          </a:prstGeom>
          <a:noFill/>
        </p:spPr>
        <p:txBody>
          <a:bodyPr wrap="square">
            <a:spAutoFit/>
          </a:bodyPr>
          <a:lstStyle/>
          <a:p>
            <a:r>
              <a:rPr lang="en-US" sz="2300" b="1" dirty="0"/>
              <a:t>Case Study: The Copernican Revolution</a:t>
            </a:r>
            <a:endParaRPr lang="en-US" sz="2300" dirty="0"/>
          </a:p>
          <a:p>
            <a:r>
              <a:rPr lang="en-US" sz="2100" b="1" dirty="0"/>
              <a:t>Overview:</a:t>
            </a:r>
            <a:r>
              <a:rPr lang="en-US" sz="2100" dirty="0"/>
              <a:t> The shift from the Ptolemaic geocentric model to the Copernican heliocentric model represents a classic Kuhnian paradigm shift. This revolution transformed our understanding of the cosmos through iterative scientific inquiry.</a:t>
            </a:r>
          </a:p>
          <a:p>
            <a:r>
              <a:rPr lang="en-US" sz="2100" b="1" dirty="0"/>
              <a:t>Iterative Understanding:</a:t>
            </a:r>
            <a:r>
              <a:rPr lang="en-US" sz="2100" dirty="0"/>
              <a:t> The Ptolemaic model, placing Earth at the center of the universe, required complex epicycles to explain planetary motions. Copernicus proposed a heliocentric model, simplifying these motions by placing the Sun at the center.</a:t>
            </a:r>
          </a:p>
          <a:p>
            <a:r>
              <a:rPr lang="en-US" sz="2100" b="1" dirty="0"/>
              <a:t>Disproven Ideas:</a:t>
            </a:r>
            <a:r>
              <a:rPr lang="en-US" sz="2100" dirty="0"/>
              <a:t> Observations increasingly contradicted the Ptolemaic model, leading to its eventual disproof. Copernicus's heliocentric model, though initially controversial, offered a more straightforward explanation of celestial phenomena.</a:t>
            </a:r>
          </a:p>
          <a:p>
            <a:r>
              <a:rPr lang="en-US" sz="2100" b="1" dirty="0"/>
              <a:t>Refined Ideas:</a:t>
            </a:r>
            <a:r>
              <a:rPr lang="en-US" sz="2100" dirty="0"/>
              <a:t> Kepler refined the heliocentric model by showing that planets move in elliptical orbits. Galileo's telescopic discoveries, such as the phases of Venus and moons of Jupiter, provided strong evidence supporting the heliocentric theory.</a:t>
            </a:r>
          </a:p>
          <a:p>
            <a:r>
              <a:rPr lang="en-US" sz="2100" b="1" dirty="0"/>
              <a:t>Approximation of Truth:</a:t>
            </a:r>
            <a:r>
              <a:rPr lang="en-US" sz="2100" dirty="0"/>
              <a:t> This shift exemplifies the hermeneutic circle, where each new observation and theoretical refinement brought scientists closer to a true understanding of our solar system. The transition to the heliocentric model illustrates the iterative nature of scientific progress.</a:t>
            </a:r>
          </a:p>
        </p:txBody>
      </p:sp>
      <p:sp>
        <p:nvSpPr>
          <p:cNvPr id="6" name="Cross 5">
            <a:extLst>
              <a:ext uri="{FF2B5EF4-FFF2-40B4-BE49-F238E27FC236}">
                <a16:creationId xmlns:a16="http://schemas.microsoft.com/office/drawing/2014/main" id="{635049ED-173F-66E4-6841-C6B796143B37}"/>
              </a:ext>
            </a:extLst>
          </p:cNvPr>
          <p:cNvSpPr/>
          <p:nvPr/>
        </p:nvSpPr>
        <p:spPr>
          <a:xfrm rot="3032077">
            <a:off x="7180305" y="3778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0109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E9ABE-39E7-BB8D-0A58-1A9BD93E3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9016A-A75B-1E85-7315-0DA953256A96}"/>
              </a:ext>
            </a:extLst>
          </p:cNvPr>
          <p:cNvSpPr>
            <a:spLocks noGrp="1"/>
          </p:cNvSpPr>
          <p:nvPr>
            <p:ph type="title"/>
          </p:nvPr>
        </p:nvSpPr>
        <p:spPr>
          <a:xfrm>
            <a:off x="127000" y="1"/>
            <a:ext cx="8299450" cy="1041400"/>
          </a:xfrm>
        </p:spPr>
        <p:txBody>
          <a:bodyPr/>
          <a:lstStyle/>
          <a:p>
            <a:r>
              <a:rPr lang="en-US" b="1" dirty="0">
                <a:latin typeface="+mn-lt"/>
              </a:rPr>
              <a:t>Kuhn, Popperian Science, Truth</a:t>
            </a:r>
          </a:p>
        </p:txBody>
      </p:sp>
      <p:sp>
        <p:nvSpPr>
          <p:cNvPr id="3" name="Content Placeholder 2">
            <a:extLst>
              <a:ext uri="{FF2B5EF4-FFF2-40B4-BE49-F238E27FC236}">
                <a16:creationId xmlns:a16="http://schemas.microsoft.com/office/drawing/2014/main" id="{AA8B67C3-6641-12B7-3C61-1EA53D612131}"/>
              </a:ext>
            </a:extLst>
          </p:cNvPr>
          <p:cNvSpPr>
            <a:spLocks noGrp="1"/>
          </p:cNvSpPr>
          <p:nvPr>
            <p:ph idx="1"/>
          </p:nvPr>
        </p:nvSpPr>
        <p:spPr>
          <a:xfrm>
            <a:off x="0" y="1041401"/>
            <a:ext cx="9144000" cy="5257799"/>
          </a:xfrm>
        </p:spPr>
        <p:txBody>
          <a:bodyPr>
            <a:noAutofit/>
          </a:bodyPr>
          <a:lstStyle/>
          <a:p>
            <a:pPr>
              <a:lnSpc>
                <a:spcPct val="100000"/>
              </a:lnSpc>
              <a:buFont typeface="+mj-lt"/>
              <a:buAutoNum type="arabicPeriod"/>
            </a:pPr>
            <a:r>
              <a:rPr lang="en-US" sz="1800" b="1" dirty="0"/>
              <a:t>Kuhn’s Paradigm Shifts</a:t>
            </a:r>
          </a:p>
          <a:p>
            <a:pPr marL="0" indent="0">
              <a:lnSpc>
                <a:spcPct val="100000"/>
              </a:lnSpc>
              <a:buNone/>
            </a:pPr>
            <a:r>
              <a:rPr lang="en-US" sz="1800" dirty="0"/>
              <a:t>Discuss Thomas Kuhn's concept of paradigm shifts, where scientific progress occurs through revolutionary changes rather than gradual accumulation of knowledge. Use examples like the transition from Newtonian physics to Einstein's theory of relativity. How do these shifts fundamentally change our understanding and approach to science? Consider the implications of these shifts for the scientific community and the nature of scientific revolutions.</a:t>
            </a:r>
          </a:p>
          <a:p>
            <a:pPr marL="0" indent="0">
              <a:lnSpc>
                <a:spcPct val="100000"/>
              </a:lnSpc>
              <a:buNone/>
            </a:pPr>
            <a:r>
              <a:rPr lang="en-US" sz="1800" b="1" dirty="0"/>
              <a:t>2. Popperian Falsifiability:</a:t>
            </a:r>
          </a:p>
          <a:p>
            <a:pPr marL="0" indent="0">
              <a:lnSpc>
                <a:spcPct val="100000"/>
              </a:lnSpc>
              <a:buNone/>
            </a:pPr>
            <a:r>
              <a:rPr lang="en-US" sz="1800" dirty="0"/>
              <a:t>Explore Karl Popper's idea of falsifiability as the demarcation criterion for science. According to Popper, scientific theories must be testable and refutable. Discuss how this principle applies to modern scientific practices, such as hypothesis testing in biodiversity science. What are the strengths and limitations of Popper’s approach in driving scientific inquiry?</a:t>
            </a:r>
          </a:p>
          <a:p>
            <a:pPr marL="0" indent="0">
              <a:lnSpc>
                <a:spcPct val="100000"/>
              </a:lnSpc>
              <a:buNone/>
            </a:pPr>
            <a:r>
              <a:rPr lang="en-US" sz="1800" b="1" dirty="0"/>
              <a:t>3. Approximation of the Truth</a:t>
            </a:r>
          </a:p>
          <a:p>
            <a:pPr marL="0" indent="0">
              <a:lnSpc>
                <a:spcPct val="100000"/>
              </a:lnSpc>
              <a:buNone/>
            </a:pPr>
            <a:r>
              <a:rPr lang="en-US" sz="1800" dirty="0"/>
              <a:t>Examine the concept of scientific theories as approximations of truth, where each iteration brings us closer to understanding reality. Discuss how this perspective integrates both Kuhn's and Popper’s views, using examples like the development of atomic theory from Dalton to quantum mechanics. How does the idea of approximation influence our confidence in scientific knowledge and the process of refining theories? Consider the role of new evidence and technologies in this continuous process.</a:t>
            </a:r>
          </a:p>
        </p:txBody>
      </p:sp>
      <p:sp>
        <p:nvSpPr>
          <p:cNvPr id="4" name="Cross 3">
            <a:extLst>
              <a:ext uri="{FF2B5EF4-FFF2-40B4-BE49-F238E27FC236}">
                <a16:creationId xmlns:a16="http://schemas.microsoft.com/office/drawing/2014/main" id="{CCB47612-D478-8DA6-C737-62A11CF7F8AF}"/>
              </a:ext>
            </a:extLst>
          </p:cNvPr>
          <p:cNvSpPr/>
          <p:nvPr/>
        </p:nvSpPr>
        <p:spPr>
          <a:xfrm rot="3032077">
            <a:off x="7180305" y="3778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9269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391-E48A-985B-52DF-E0C94D33E62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ACE797B-AB92-70DA-D0B8-4BB7EB3C2829}"/>
              </a:ext>
            </a:extLst>
          </p:cNvPr>
          <p:cNvSpPr/>
          <p:nvPr/>
        </p:nvSpPr>
        <p:spPr>
          <a:xfrm>
            <a:off x="0" y="2817628"/>
            <a:ext cx="9144000" cy="404037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918B30-271F-093D-1849-F2C610DDD9CD}"/>
              </a:ext>
            </a:extLst>
          </p:cNvPr>
          <p:cNvSpPr>
            <a:spLocks noGrp="1"/>
          </p:cNvSpPr>
          <p:nvPr>
            <p:ph idx="1"/>
          </p:nvPr>
        </p:nvSpPr>
        <p:spPr>
          <a:xfrm>
            <a:off x="628650" y="507188"/>
            <a:ext cx="8377127" cy="4351338"/>
          </a:xfrm>
        </p:spPr>
        <p:txBody>
          <a:bodyPr>
            <a:normAutofit/>
          </a:bodyPr>
          <a:lstStyle/>
          <a:p>
            <a:pPr marL="0" indent="0">
              <a:buNone/>
            </a:pPr>
            <a:r>
              <a:rPr lang="en-US" sz="5000" b="1" dirty="0"/>
              <a:t>Pattern is established</a:t>
            </a:r>
          </a:p>
          <a:p>
            <a:pPr marL="0" indent="0">
              <a:buNone/>
            </a:pPr>
            <a:r>
              <a:rPr lang="en-US" sz="5000" b="1" dirty="0"/>
              <a:t>         it calls for an explanation</a:t>
            </a:r>
          </a:p>
        </p:txBody>
      </p:sp>
      <p:sp>
        <p:nvSpPr>
          <p:cNvPr id="4" name="Arrow: Right 3">
            <a:extLst>
              <a:ext uri="{FF2B5EF4-FFF2-40B4-BE49-F238E27FC236}">
                <a16:creationId xmlns:a16="http://schemas.microsoft.com/office/drawing/2014/main" id="{D7BC2709-4803-36D3-D990-2535F6C56C2C}"/>
              </a:ext>
            </a:extLst>
          </p:cNvPr>
          <p:cNvSpPr/>
          <p:nvPr/>
        </p:nvSpPr>
        <p:spPr>
          <a:xfrm>
            <a:off x="1032690" y="1414129"/>
            <a:ext cx="774848" cy="60605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36FF40-5C93-B7A5-83D8-3B79AFE5141A}"/>
              </a:ext>
            </a:extLst>
          </p:cNvPr>
          <p:cNvPicPr>
            <a:picLocks noChangeAspect="1"/>
          </p:cNvPicPr>
          <p:nvPr/>
        </p:nvPicPr>
        <p:blipFill rotWithShape="1">
          <a:blip r:embed="rId2"/>
          <a:srcRect r="4876"/>
          <a:stretch/>
        </p:blipFill>
        <p:spPr>
          <a:xfrm>
            <a:off x="6527998" y="3240421"/>
            <a:ext cx="2493383" cy="3236209"/>
          </a:xfrm>
          <a:prstGeom prst="rect">
            <a:avLst/>
          </a:prstGeom>
        </p:spPr>
      </p:pic>
      <p:grpSp>
        <p:nvGrpSpPr>
          <p:cNvPr id="8" name="Group 7">
            <a:extLst>
              <a:ext uri="{FF2B5EF4-FFF2-40B4-BE49-F238E27FC236}">
                <a16:creationId xmlns:a16="http://schemas.microsoft.com/office/drawing/2014/main" id="{3F498269-3BD2-2632-A0F0-56EE6AF9D8ED}"/>
              </a:ext>
            </a:extLst>
          </p:cNvPr>
          <p:cNvGrpSpPr/>
          <p:nvPr/>
        </p:nvGrpSpPr>
        <p:grpSpPr>
          <a:xfrm>
            <a:off x="93842" y="2817628"/>
            <a:ext cx="6410506" cy="3571870"/>
            <a:chOff x="-34423" y="2229934"/>
            <a:chExt cx="6410506" cy="3571870"/>
          </a:xfrm>
        </p:grpSpPr>
        <p:pic>
          <p:nvPicPr>
            <p:cNvPr id="9" name="Picture 8" descr="Image result for diversity world map species">
              <a:extLst>
                <a:ext uri="{FF2B5EF4-FFF2-40B4-BE49-F238E27FC236}">
                  <a16:creationId xmlns:a16="http://schemas.microsoft.com/office/drawing/2014/main" id="{3064A726-6C75-36E3-E6DF-55B0FCFBF3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10" name="Isosceles Triangle 9">
              <a:extLst>
                <a:ext uri="{FF2B5EF4-FFF2-40B4-BE49-F238E27FC236}">
                  <a16:creationId xmlns:a16="http://schemas.microsoft.com/office/drawing/2014/main" id="{573AA7F5-201F-C37B-041C-3AEF8A21172F}"/>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277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EB4E-6509-9F8E-ADF8-4E4CB01D2286}"/>
              </a:ext>
            </a:extLst>
          </p:cNvPr>
          <p:cNvSpPr>
            <a:spLocks noGrp="1"/>
          </p:cNvSpPr>
          <p:nvPr>
            <p:ph type="title"/>
          </p:nvPr>
        </p:nvSpPr>
        <p:spPr>
          <a:xfrm>
            <a:off x="425450" y="173124"/>
            <a:ext cx="7886700" cy="1325563"/>
          </a:xfrm>
        </p:spPr>
        <p:txBody>
          <a:bodyPr/>
          <a:lstStyle/>
          <a:p>
            <a:r>
              <a:rPr lang="en-US" b="1" dirty="0">
                <a:latin typeface="+mn-lt"/>
              </a:rPr>
              <a:t>more than hundred explanations have been proposed</a:t>
            </a:r>
          </a:p>
        </p:txBody>
      </p:sp>
      <p:pic>
        <p:nvPicPr>
          <p:cNvPr id="5" name="Picture 4">
            <a:extLst>
              <a:ext uri="{FF2B5EF4-FFF2-40B4-BE49-F238E27FC236}">
                <a16:creationId xmlns:a16="http://schemas.microsoft.com/office/drawing/2014/main" id="{D4EC7910-AC87-3D1F-87FB-5E72D8ABABB4}"/>
              </a:ext>
            </a:extLst>
          </p:cNvPr>
          <p:cNvPicPr>
            <a:picLocks noChangeAspect="1"/>
          </p:cNvPicPr>
          <p:nvPr/>
        </p:nvPicPr>
        <p:blipFill>
          <a:blip r:embed="rId2"/>
          <a:srcRect r="2003"/>
          <a:stretch>
            <a:fillRect/>
          </a:stretch>
        </p:blipFill>
        <p:spPr>
          <a:xfrm>
            <a:off x="88900" y="1718705"/>
            <a:ext cx="8960838" cy="4624855"/>
          </a:xfrm>
          <a:prstGeom prst="rect">
            <a:avLst/>
          </a:prstGeom>
        </p:spPr>
      </p:pic>
      <p:sp>
        <p:nvSpPr>
          <p:cNvPr id="6" name="TextBox 5">
            <a:extLst>
              <a:ext uri="{FF2B5EF4-FFF2-40B4-BE49-F238E27FC236}">
                <a16:creationId xmlns:a16="http://schemas.microsoft.com/office/drawing/2014/main" id="{7684645F-062C-76CE-F548-F4112D983274}"/>
              </a:ext>
            </a:extLst>
          </p:cNvPr>
          <p:cNvSpPr txBox="1"/>
          <p:nvPr/>
        </p:nvSpPr>
        <p:spPr>
          <a:xfrm>
            <a:off x="6553200" y="6315544"/>
            <a:ext cx="2433038" cy="369332"/>
          </a:xfrm>
          <a:prstGeom prst="rect">
            <a:avLst/>
          </a:prstGeom>
          <a:noFill/>
        </p:spPr>
        <p:txBody>
          <a:bodyPr wrap="none" rtlCol="0">
            <a:spAutoFit/>
          </a:bodyPr>
          <a:lstStyle/>
          <a:p>
            <a:r>
              <a:rPr lang="en-US" b="1" dirty="0"/>
              <a:t>Willig et al. 2003 AREES</a:t>
            </a:r>
          </a:p>
        </p:txBody>
      </p:sp>
    </p:spTree>
    <p:extLst>
      <p:ext uri="{BB962C8B-B14F-4D97-AF65-F5344CB8AC3E}">
        <p14:creationId xmlns:p14="http://schemas.microsoft.com/office/powerpoint/2010/main" val="421387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A5F43-401B-D043-29EA-36400AFB56A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16BBC62-8BA6-ED67-DCD9-12970B47EA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2015" y="819444"/>
            <a:ext cx="4765577" cy="5848879"/>
          </a:xfrm>
          <a:prstGeom prst="rect">
            <a:avLst/>
          </a:prstGeom>
        </p:spPr>
      </p:pic>
      <p:sp>
        <p:nvSpPr>
          <p:cNvPr id="2" name="TextBox 1">
            <a:extLst>
              <a:ext uri="{FF2B5EF4-FFF2-40B4-BE49-F238E27FC236}">
                <a16:creationId xmlns:a16="http://schemas.microsoft.com/office/drawing/2014/main" id="{F3E8D45B-888C-83EC-431C-E830874AEDFC}"/>
              </a:ext>
            </a:extLst>
          </p:cNvPr>
          <p:cNvSpPr txBox="1"/>
          <p:nvPr/>
        </p:nvSpPr>
        <p:spPr>
          <a:xfrm>
            <a:off x="842964" y="13219"/>
            <a:ext cx="7779502" cy="553998"/>
          </a:xfrm>
          <a:prstGeom prst="rect">
            <a:avLst/>
          </a:prstGeom>
          <a:noFill/>
        </p:spPr>
        <p:txBody>
          <a:bodyPr wrap="none" rtlCol="0">
            <a:spAutoFit/>
          </a:bodyPr>
          <a:lstStyle/>
          <a:p>
            <a:r>
              <a:rPr lang="en-US" sz="3000" b="1" dirty="0"/>
              <a:t>Evolution of </a:t>
            </a:r>
            <a:r>
              <a:rPr lang="en-US" sz="3000" b="1" dirty="0" err="1"/>
              <a:t>Lupinus</a:t>
            </a:r>
            <a:r>
              <a:rPr lang="en-US" sz="3000" b="1" dirty="0"/>
              <a:t> diversity in the New World</a:t>
            </a:r>
          </a:p>
        </p:txBody>
      </p:sp>
      <p:sp>
        <p:nvSpPr>
          <p:cNvPr id="3" name="TextBox 2">
            <a:extLst>
              <a:ext uri="{FF2B5EF4-FFF2-40B4-BE49-F238E27FC236}">
                <a16:creationId xmlns:a16="http://schemas.microsoft.com/office/drawing/2014/main" id="{21D8CDE1-9FA1-4770-EB70-92E289EED8BC}"/>
              </a:ext>
            </a:extLst>
          </p:cNvPr>
          <p:cNvSpPr txBox="1"/>
          <p:nvPr/>
        </p:nvSpPr>
        <p:spPr>
          <a:xfrm>
            <a:off x="842964" y="6488668"/>
            <a:ext cx="2666114" cy="369332"/>
          </a:xfrm>
          <a:prstGeom prst="rect">
            <a:avLst/>
          </a:prstGeom>
          <a:noFill/>
        </p:spPr>
        <p:txBody>
          <a:bodyPr wrap="none" rtlCol="0">
            <a:spAutoFit/>
          </a:bodyPr>
          <a:lstStyle/>
          <a:p>
            <a:r>
              <a:rPr lang="en-US" b="1" dirty="0"/>
              <a:t>Hughes et al. (2006) PNAS</a:t>
            </a:r>
          </a:p>
        </p:txBody>
      </p:sp>
      <p:pic>
        <p:nvPicPr>
          <p:cNvPr id="5" name="Picture 4">
            <a:extLst>
              <a:ext uri="{FF2B5EF4-FFF2-40B4-BE49-F238E27FC236}">
                <a16:creationId xmlns:a16="http://schemas.microsoft.com/office/drawing/2014/main" id="{8EEDAEA7-1939-A623-776A-585CEF8192BB}"/>
              </a:ext>
            </a:extLst>
          </p:cNvPr>
          <p:cNvPicPr>
            <a:picLocks noChangeAspect="1"/>
          </p:cNvPicPr>
          <p:nvPr/>
        </p:nvPicPr>
        <p:blipFill rotWithShape="1">
          <a:blip r:embed="rId3">
            <a:extLst>
              <a:ext uri="{28A0092B-C50C-407E-A947-70E740481C1C}">
                <a14:useLocalDpi xmlns:a14="http://schemas.microsoft.com/office/drawing/2010/main" val="0"/>
              </a:ext>
            </a:extLst>
          </a:blip>
          <a:srcRect l="16708" r="14943"/>
          <a:stretch/>
        </p:blipFill>
        <p:spPr>
          <a:xfrm>
            <a:off x="160622" y="796021"/>
            <a:ext cx="3814762" cy="5581358"/>
          </a:xfrm>
          <a:prstGeom prst="rect">
            <a:avLst/>
          </a:prstGeom>
        </p:spPr>
      </p:pic>
    </p:spTree>
    <p:extLst>
      <p:ext uri="{BB962C8B-B14F-4D97-AF65-F5344CB8AC3E}">
        <p14:creationId xmlns:p14="http://schemas.microsoft.com/office/powerpoint/2010/main" val="766038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42C7B-99D8-DA98-6729-AD955B620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ECA56-5DED-E5C8-E1CF-8473D003CE81}"/>
              </a:ext>
            </a:extLst>
          </p:cNvPr>
          <p:cNvSpPr>
            <a:spLocks noGrp="1"/>
          </p:cNvSpPr>
          <p:nvPr>
            <p:ph type="title"/>
          </p:nvPr>
        </p:nvSpPr>
        <p:spPr>
          <a:xfrm>
            <a:off x="425450" y="173124"/>
            <a:ext cx="7886700" cy="1325563"/>
          </a:xfrm>
        </p:spPr>
        <p:txBody>
          <a:bodyPr/>
          <a:lstStyle/>
          <a:p>
            <a:r>
              <a:rPr lang="en-US" b="1" dirty="0">
                <a:latin typeface="+mn-lt"/>
              </a:rPr>
              <a:t>more than hundred explanations have been proposed</a:t>
            </a:r>
          </a:p>
        </p:txBody>
      </p:sp>
      <p:pic>
        <p:nvPicPr>
          <p:cNvPr id="5" name="Picture 4">
            <a:extLst>
              <a:ext uri="{FF2B5EF4-FFF2-40B4-BE49-F238E27FC236}">
                <a16:creationId xmlns:a16="http://schemas.microsoft.com/office/drawing/2014/main" id="{D849A504-6848-7F35-69B0-0E3873B5F224}"/>
              </a:ext>
            </a:extLst>
          </p:cNvPr>
          <p:cNvPicPr>
            <a:picLocks noChangeAspect="1"/>
          </p:cNvPicPr>
          <p:nvPr/>
        </p:nvPicPr>
        <p:blipFill>
          <a:blip r:embed="rId2"/>
          <a:srcRect r="2003"/>
          <a:stretch>
            <a:fillRect/>
          </a:stretch>
        </p:blipFill>
        <p:spPr>
          <a:xfrm>
            <a:off x="88900" y="1718705"/>
            <a:ext cx="8960838" cy="4624855"/>
          </a:xfrm>
          <a:prstGeom prst="rect">
            <a:avLst/>
          </a:prstGeom>
        </p:spPr>
      </p:pic>
      <p:sp>
        <p:nvSpPr>
          <p:cNvPr id="6" name="TextBox 5">
            <a:extLst>
              <a:ext uri="{FF2B5EF4-FFF2-40B4-BE49-F238E27FC236}">
                <a16:creationId xmlns:a16="http://schemas.microsoft.com/office/drawing/2014/main" id="{A153F815-0534-4B1A-D1D3-5153D95743AC}"/>
              </a:ext>
            </a:extLst>
          </p:cNvPr>
          <p:cNvSpPr txBox="1"/>
          <p:nvPr/>
        </p:nvSpPr>
        <p:spPr>
          <a:xfrm>
            <a:off x="6553200" y="6315544"/>
            <a:ext cx="2433038" cy="369332"/>
          </a:xfrm>
          <a:prstGeom prst="rect">
            <a:avLst/>
          </a:prstGeom>
          <a:noFill/>
        </p:spPr>
        <p:txBody>
          <a:bodyPr wrap="none" rtlCol="0">
            <a:spAutoFit/>
          </a:bodyPr>
          <a:lstStyle/>
          <a:p>
            <a:r>
              <a:rPr lang="en-US" b="1" dirty="0"/>
              <a:t>Willig et al. 2003 AREES</a:t>
            </a:r>
          </a:p>
        </p:txBody>
      </p:sp>
      <p:sp>
        <p:nvSpPr>
          <p:cNvPr id="3" name="Rectangle 2">
            <a:extLst>
              <a:ext uri="{FF2B5EF4-FFF2-40B4-BE49-F238E27FC236}">
                <a16:creationId xmlns:a16="http://schemas.microsoft.com/office/drawing/2014/main" id="{B0707E8E-1362-1F8D-A231-6A2FD3D578AB}"/>
              </a:ext>
            </a:extLst>
          </p:cNvPr>
          <p:cNvSpPr/>
          <p:nvPr/>
        </p:nvSpPr>
        <p:spPr>
          <a:xfrm>
            <a:off x="3302000" y="2451100"/>
            <a:ext cx="2540000" cy="48260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12CF9C3-9398-31B8-4AF7-AA1708E2DC5D}"/>
              </a:ext>
            </a:extLst>
          </p:cNvPr>
          <p:cNvSpPr/>
          <p:nvPr/>
        </p:nvSpPr>
        <p:spPr>
          <a:xfrm>
            <a:off x="114300" y="2463800"/>
            <a:ext cx="2540000" cy="48260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42CDBC-A74D-B328-C5F6-E3246BEDEF36}"/>
              </a:ext>
            </a:extLst>
          </p:cNvPr>
          <p:cNvSpPr/>
          <p:nvPr/>
        </p:nvSpPr>
        <p:spPr>
          <a:xfrm>
            <a:off x="6032500" y="4953000"/>
            <a:ext cx="2540000" cy="48260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B25688-4AF4-C17F-953A-2017F72E9273}"/>
              </a:ext>
            </a:extLst>
          </p:cNvPr>
          <p:cNvSpPr/>
          <p:nvPr/>
        </p:nvSpPr>
        <p:spPr>
          <a:xfrm>
            <a:off x="127000" y="4111580"/>
            <a:ext cx="2540000" cy="48260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102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B0150C-604F-C526-31F6-4AA5D673240F}"/>
              </a:ext>
            </a:extLst>
          </p:cNvPr>
          <p:cNvSpPr>
            <a:spLocks noGrp="1"/>
          </p:cNvSpPr>
          <p:nvPr>
            <p:ph idx="1"/>
          </p:nvPr>
        </p:nvSpPr>
        <p:spPr>
          <a:xfrm>
            <a:off x="460375" y="469900"/>
            <a:ext cx="8223250" cy="5453063"/>
          </a:xfrm>
        </p:spPr>
        <p:txBody>
          <a:bodyPr>
            <a:normAutofit/>
          </a:bodyPr>
          <a:lstStyle/>
          <a:p>
            <a:pPr marL="0" indent="0">
              <a:buNone/>
            </a:pPr>
            <a:r>
              <a:rPr lang="en-US" sz="2500" b="1" dirty="0"/>
              <a:t>Two classes of explanations:</a:t>
            </a:r>
          </a:p>
          <a:p>
            <a:pPr marL="0" indent="0">
              <a:buNone/>
            </a:pPr>
            <a:endParaRPr lang="en-US" sz="6000" b="1" dirty="0">
              <a:solidFill>
                <a:srgbClr val="0000CC"/>
              </a:solidFill>
            </a:endParaRPr>
          </a:p>
          <a:p>
            <a:pPr marL="0" indent="0">
              <a:buNone/>
            </a:pPr>
            <a:r>
              <a:rPr lang="en-US" sz="6000" b="1" dirty="0">
                <a:solidFill>
                  <a:srgbClr val="0000CC"/>
                </a:solidFill>
              </a:rPr>
              <a:t>Regional environment Regional history </a:t>
            </a:r>
          </a:p>
          <a:p>
            <a:pPr marL="0" indent="0">
              <a:buNone/>
            </a:pPr>
            <a:endParaRPr lang="en-US" sz="6000" b="1" dirty="0"/>
          </a:p>
          <a:p>
            <a:pPr marL="0" indent="0" algn="r">
              <a:buNone/>
            </a:pPr>
            <a:r>
              <a:rPr lang="en-US" sz="2500" b="1" dirty="0"/>
              <a:t>govern regional diversity</a:t>
            </a:r>
          </a:p>
        </p:txBody>
      </p:sp>
    </p:spTree>
    <p:extLst>
      <p:ext uri="{BB962C8B-B14F-4D97-AF65-F5344CB8AC3E}">
        <p14:creationId xmlns:p14="http://schemas.microsoft.com/office/powerpoint/2010/main" val="2277176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4166" y="12924"/>
            <a:ext cx="3035639" cy="630942"/>
          </a:xfrm>
          <a:prstGeom prst="rect">
            <a:avLst/>
          </a:prstGeom>
          <a:noFill/>
        </p:spPr>
        <p:txBody>
          <a:bodyPr wrap="none" rtlCol="0">
            <a:spAutoFit/>
          </a:bodyPr>
          <a:lstStyle/>
          <a:p>
            <a:r>
              <a:rPr lang="en-US" sz="3500" b="1" dirty="0" err="1"/>
              <a:t>Equilibrial</a:t>
            </a:r>
            <a:r>
              <a:rPr lang="en-US" sz="3500" b="1" dirty="0"/>
              <a:t> view</a:t>
            </a:r>
          </a:p>
        </p:txBody>
      </p:sp>
      <p:sp>
        <p:nvSpPr>
          <p:cNvPr id="7" name="TextBox 6"/>
          <p:cNvSpPr txBox="1"/>
          <p:nvPr/>
        </p:nvSpPr>
        <p:spPr>
          <a:xfrm>
            <a:off x="5421685" y="27296"/>
            <a:ext cx="2916376" cy="630942"/>
          </a:xfrm>
          <a:prstGeom prst="rect">
            <a:avLst/>
          </a:prstGeom>
          <a:noFill/>
        </p:spPr>
        <p:txBody>
          <a:bodyPr wrap="none" rtlCol="0">
            <a:spAutoFit/>
          </a:bodyPr>
          <a:lstStyle/>
          <a:p>
            <a:r>
              <a:rPr lang="en-US" sz="3500" b="1" dirty="0"/>
              <a:t>Historical view</a:t>
            </a:r>
          </a:p>
        </p:txBody>
      </p:sp>
      <p:sp>
        <p:nvSpPr>
          <p:cNvPr id="9" name="TextBox 8"/>
          <p:cNvSpPr txBox="1"/>
          <p:nvPr/>
        </p:nvSpPr>
        <p:spPr>
          <a:xfrm>
            <a:off x="5421685" y="5850199"/>
            <a:ext cx="2897845" cy="784830"/>
          </a:xfrm>
          <a:prstGeom prst="rect">
            <a:avLst/>
          </a:prstGeom>
          <a:noFill/>
        </p:spPr>
        <p:txBody>
          <a:bodyPr wrap="none" rtlCol="0">
            <a:spAutoFit/>
          </a:bodyPr>
          <a:lstStyle/>
          <a:p>
            <a:pPr algn="ctr"/>
            <a:r>
              <a:rPr lang="en-US" sz="1500" dirty="0"/>
              <a:t>Unbounded diversification</a:t>
            </a:r>
          </a:p>
          <a:p>
            <a:pPr algn="ctr"/>
            <a:r>
              <a:rPr lang="en-US" sz="1500" dirty="0"/>
              <a:t>Biotic factors (species interactions)</a:t>
            </a:r>
          </a:p>
          <a:p>
            <a:pPr algn="ctr"/>
            <a:r>
              <a:rPr lang="en-US" sz="1500" dirty="0"/>
              <a:t>Historical contingency</a:t>
            </a:r>
          </a:p>
        </p:txBody>
      </p:sp>
      <p:sp>
        <p:nvSpPr>
          <p:cNvPr id="11" name="TextBox 10"/>
          <p:cNvSpPr txBox="1"/>
          <p:nvPr/>
        </p:nvSpPr>
        <p:spPr>
          <a:xfrm>
            <a:off x="45719" y="5850199"/>
            <a:ext cx="4447316" cy="784830"/>
          </a:xfrm>
          <a:prstGeom prst="rect">
            <a:avLst/>
          </a:prstGeom>
          <a:noFill/>
        </p:spPr>
        <p:txBody>
          <a:bodyPr wrap="square" rtlCol="0">
            <a:spAutoFit/>
          </a:bodyPr>
          <a:lstStyle/>
          <a:p>
            <a:pPr algn="ctr"/>
            <a:r>
              <a:rPr lang="en-US" sz="1500" dirty="0"/>
              <a:t>Bounded diversification</a:t>
            </a:r>
          </a:p>
          <a:p>
            <a:pPr algn="ctr"/>
            <a:r>
              <a:rPr lang="en-US" sz="1500" dirty="0"/>
              <a:t>Environmental factors (climate)</a:t>
            </a:r>
          </a:p>
          <a:p>
            <a:pPr algn="ctr"/>
            <a:r>
              <a:rPr lang="en-US" sz="1500" dirty="0"/>
              <a:t>Ecological determinism</a:t>
            </a:r>
          </a:p>
        </p:txBody>
      </p:sp>
      <p:pic>
        <p:nvPicPr>
          <p:cNvPr id="4" name="Picture 3">
            <a:extLst>
              <a:ext uri="{FF2B5EF4-FFF2-40B4-BE49-F238E27FC236}">
                <a16:creationId xmlns:a16="http://schemas.microsoft.com/office/drawing/2014/main" id="{08625118-C2BE-F90E-CE2B-899D550D6856}"/>
              </a:ext>
            </a:extLst>
          </p:cNvPr>
          <p:cNvPicPr>
            <a:picLocks noChangeAspect="1"/>
          </p:cNvPicPr>
          <p:nvPr/>
        </p:nvPicPr>
        <p:blipFill rotWithShape="1">
          <a:blip r:embed="rId3"/>
          <a:srcRect l="52421" t="20061" b="9461"/>
          <a:stretch/>
        </p:blipFill>
        <p:spPr>
          <a:xfrm>
            <a:off x="971310" y="3293786"/>
            <a:ext cx="3165257" cy="2596043"/>
          </a:xfrm>
          <a:prstGeom prst="rect">
            <a:avLst/>
          </a:prstGeom>
        </p:spPr>
      </p:pic>
      <p:pic>
        <p:nvPicPr>
          <p:cNvPr id="12" name="Picture 11">
            <a:extLst>
              <a:ext uri="{FF2B5EF4-FFF2-40B4-BE49-F238E27FC236}">
                <a16:creationId xmlns:a16="http://schemas.microsoft.com/office/drawing/2014/main" id="{42289DA7-EAB2-6BF0-5D96-2EDCB5F7A234}"/>
              </a:ext>
            </a:extLst>
          </p:cNvPr>
          <p:cNvPicPr>
            <a:picLocks noChangeAspect="1"/>
          </p:cNvPicPr>
          <p:nvPr/>
        </p:nvPicPr>
        <p:blipFill>
          <a:blip r:embed="rId4"/>
          <a:stretch>
            <a:fillRect/>
          </a:stretch>
        </p:blipFill>
        <p:spPr>
          <a:xfrm>
            <a:off x="1468614" y="851359"/>
            <a:ext cx="1574800" cy="2153572"/>
          </a:xfrm>
          <a:prstGeom prst="rect">
            <a:avLst/>
          </a:prstGeom>
        </p:spPr>
      </p:pic>
      <p:pic>
        <p:nvPicPr>
          <p:cNvPr id="13" name="Picture 12">
            <a:extLst>
              <a:ext uri="{FF2B5EF4-FFF2-40B4-BE49-F238E27FC236}">
                <a16:creationId xmlns:a16="http://schemas.microsoft.com/office/drawing/2014/main" id="{492CAF5C-578C-E519-516A-8F85B771F002}"/>
              </a:ext>
            </a:extLst>
          </p:cNvPr>
          <p:cNvPicPr>
            <a:picLocks noChangeAspect="1"/>
          </p:cNvPicPr>
          <p:nvPr/>
        </p:nvPicPr>
        <p:blipFill>
          <a:blip r:embed="rId5"/>
          <a:stretch>
            <a:fillRect/>
          </a:stretch>
        </p:blipFill>
        <p:spPr>
          <a:xfrm>
            <a:off x="5718451" y="780258"/>
            <a:ext cx="2011882" cy="2245403"/>
          </a:xfrm>
          <a:prstGeom prst="rect">
            <a:avLst/>
          </a:prstGeom>
        </p:spPr>
      </p:pic>
      <p:pic>
        <p:nvPicPr>
          <p:cNvPr id="14" name="Picture 13">
            <a:extLst>
              <a:ext uri="{FF2B5EF4-FFF2-40B4-BE49-F238E27FC236}">
                <a16:creationId xmlns:a16="http://schemas.microsoft.com/office/drawing/2014/main" id="{7DBACFCA-DC15-C72F-A437-28784F9E7ABF}"/>
              </a:ext>
            </a:extLst>
          </p:cNvPr>
          <p:cNvPicPr>
            <a:picLocks noChangeAspect="1"/>
          </p:cNvPicPr>
          <p:nvPr/>
        </p:nvPicPr>
        <p:blipFill rotWithShape="1">
          <a:blip r:embed="rId3"/>
          <a:srcRect t="18348" r="48036" b="9462"/>
          <a:stretch/>
        </p:blipFill>
        <p:spPr>
          <a:xfrm>
            <a:off x="4949950" y="3258313"/>
            <a:ext cx="3369580" cy="2591886"/>
          </a:xfrm>
          <a:prstGeom prst="rect">
            <a:avLst/>
          </a:prstGeom>
        </p:spPr>
      </p:pic>
    </p:spTree>
    <p:extLst>
      <p:ext uri="{BB962C8B-B14F-4D97-AF65-F5344CB8AC3E}">
        <p14:creationId xmlns:p14="http://schemas.microsoft.com/office/powerpoint/2010/main" val="255454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69233"/>
            <a:ext cx="6297930" cy="1372820"/>
          </a:xfrm>
        </p:spPr>
        <p:txBody>
          <a:bodyPr>
            <a:normAutofit fontScale="90000"/>
          </a:bodyPr>
          <a:lstStyle/>
          <a:p>
            <a:r>
              <a:rPr lang="en-US" b="1" dirty="0">
                <a:latin typeface="+mn-lt"/>
              </a:rPr>
              <a:t>Divide between </a:t>
            </a:r>
            <a:r>
              <a:rPr lang="en-US" b="1" dirty="0" err="1">
                <a:solidFill>
                  <a:srgbClr val="0000CC"/>
                </a:solidFill>
                <a:latin typeface="+mn-lt"/>
              </a:rPr>
              <a:t>equilibrial</a:t>
            </a:r>
            <a:r>
              <a:rPr lang="en-US" b="1" dirty="0">
                <a:latin typeface="+mn-lt"/>
              </a:rPr>
              <a:t> and </a:t>
            </a:r>
            <a:r>
              <a:rPr lang="en-US" b="1" dirty="0">
                <a:solidFill>
                  <a:srgbClr val="0000CC"/>
                </a:solidFill>
                <a:latin typeface="+mn-lt"/>
              </a:rPr>
              <a:t>historical</a:t>
            </a:r>
            <a:r>
              <a:rPr lang="en-US" b="1" dirty="0">
                <a:solidFill>
                  <a:srgbClr val="C00000"/>
                </a:solidFill>
                <a:latin typeface="+mn-lt"/>
              </a:rPr>
              <a:t> </a:t>
            </a:r>
            <a:r>
              <a:rPr lang="en-US" b="1" dirty="0">
                <a:latin typeface="+mn-lt"/>
              </a:rPr>
              <a:t>explanations for </a:t>
            </a:r>
            <a:r>
              <a:rPr lang="en-US" b="1" dirty="0">
                <a:solidFill>
                  <a:srgbClr val="0000CC"/>
                </a:solidFill>
                <a:latin typeface="+mn-lt"/>
              </a:rPr>
              <a:t>diversity patterns</a:t>
            </a:r>
          </a:p>
        </p:txBody>
      </p:sp>
      <p:sp>
        <p:nvSpPr>
          <p:cNvPr id="3" name="Content Placeholder 2"/>
          <p:cNvSpPr>
            <a:spLocks noGrp="1"/>
          </p:cNvSpPr>
          <p:nvPr>
            <p:ph idx="1"/>
          </p:nvPr>
        </p:nvSpPr>
        <p:spPr>
          <a:xfrm>
            <a:off x="628650" y="2494895"/>
            <a:ext cx="7886700" cy="4202389"/>
          </a:xfrm>
        </p:spPr>
        <p:txBody>
          <a:bodyPr>
            <a:normAutofit lnSpcReduction="10000"/>
          </a:bodyPr>
          <a:lstStyle/>
          <a:p>
            <a:r>
              <a:rPr lang="en-US" b="1" dirty="0"/>
              <a:t>Two schools of biological thought</a:t>
            </a:r>
          </a:p>
          <a:p>
            <a:endParaRPr lang="en-US" b="1" dirty="0"/>
          </a:p>
          <a:p>
            <a:r>
              <a:rPr lang="en-US" b="1" dirty="0"/>
              <a:t>One emphasizes the roles of present-day environmental conditions (energy, climate, resources) &gt;&gt;&gt; </a:t>
            </a:r>
            <a:r>
              <a:rPr lang="en-US" b="1" dirty="0" err="1"/>
              <a:t>equilibrial</a:t>
            </a:r>
            <a:r>
              <a:rPr lang="en-US" b="1" dirty="0"/>
              <a:t> perspective</a:t>
            </a:r>
          </a:p>
          <a:p>
            <a:endParaRPr lang="en-US" b="1" dirty="0"/>
          </a:p>
          <a:p>
            <a:r>
              <a:rPr lang="en-US" b="1" dirty="0"/>
              <a:t>The other one emphasizes the roles of evolutionary processes (regional history, historical contingency, time, diversification rates) &gt;&gt;&gt;  historical, or expansionary, perspective</a:t>
            </a:r>
          </a:p>
        </p:txBody>
      </p:sp>
    </p:spTree>
    <p:extLst>
      <p:ext uri="{BB962C8B-B14F-4D97-AF65-F5344CB8AC3E}">
        <p14:creationId xmlns:p14="http://schemas.microsoft.com/office/powerpoint/2010/main" val="4152344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7.media.tumblr.com/bd66719279390bdedf5cbebbee49339e/tumblr_mhb2d9nVmd1r01w8mo1_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919" y="1024410"/>
            <a:ext cx="3569690" cy="21004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04232" y="228598"/>
            <a:ext cx="2219069" cy="477054"/>
          </a:xfrm>
          <a:prstGeom prst="rect">
            <a:avLst/>
          </a:prstGeom>
          <a:noFill/>
        </p:spPr>
        <p:txBody>
          <a:bodyPr wrap="none" rtlCol="0">
            <a:spAutoFit/>
          </a:bodyPr>
          <a:lstStyle/>
          <a:p>
            <a:r>
              <a:rPr lang="en-US" sz="2500" b="1" dirty="0" err="1"/>
              <a:t>Equilibrial</a:t>
            </a:r>
            <a:r>
              <a:rPr lang="en-US" sz="2500" b="1" dirty="0"/>
              <a:t> view</a:t>
            </a:r>
          </a:p>
        </p:txBody>
      </p:sp>
      <p:sp>
        <p:nvSpPr>
          <p:cNvPr id="7" name="TextBox 6"/>
          <p:cNvSpPr txBox="1"/>
          <p:nvPr/>
        </p:nvSpPr>
        <p:spPr>
          <a:xfrm>
            <a:off x="5297260" y="190147"/>
            <a:ext cx="2135008" cy="477054"/>
          </a:xfrm>
          <a:prstGeom prst="rect">
            <a:avLst/>
          </a:prstGeom>
          <a:noFill/>
        </p:spPr>
        <p:txBody>
          <a:bodyPr wrap="none" rtlCol="0">
            <a:spAutoFit/>
          </a:bodyPr>
          <a:lstStyle/>
          <a:p>
            <a:r>
              <a:rPr lang="en-US" sz="2500" b="1" dirty="0"/>
              <a:t>Historical view</a:t>
            </a:r>
          </a:p>
        </p:txBody>
      </p:sp>
      <p:sp>
        <p:nvSpPr>
          <p:cNvPr id="9" name="TextBox 8"/>
          <p:cNvSpPr txBox="1"/>
          <p:nvPr/>
        </p:nvSpPr>
        <p:spPr>
          <a:xfrm>
            <a:off x="1762067" y="6235490"/>
            <a:ext cx="1315938" cy="323165"/>
          </a:xfrm>
          <a:prstGeom prst="rect">
            <a:avLst/>
          </a:prstGeom>
          <a:noFill/>
        </p:spPr>
        <p:txBody>
          <a:bodyPr wrap="none" rtlCol="0">
            <a:spAutoFit/>
          </a:bodyPr>
          <a:lstStyle/>
          <a:p>
            <a:r>
              <a:rPr lang="en-US" sz="1500" b="1" dirty="0">
                <a:solidFill>
                  <a:schemeClr val="bg1">
                    <a:lumMod val="65000"/>
                  </a:schemeClr>
                </a:solidFill>
              </a:rPr>
              <a:t>Darwin (1859)</a:t>
            </a:r>
          </a:p>
        </p:txBody>
      </p:sp>
      <p:sp>
        <p:nvSpPr>
          <p:cNvPr id="12" name="TextBox 11"/>
          <p:cNvSpPr txBox="1"/>
          <p:nvPr/>
        </p:nvSpPr>
        <p:spPr>
          <a:xfrm>
            <a:off x="5682782" y="6235490"/>
            <a:ext cx="1363963" cy="323165"/>
          </a:xfrm>
          <a:prstGeom prst="rect">
            <a:avLst/>
          </a:prstGeom>
          <a:noFill/>
        </p:spPr>
        <p:txBody>
          <a:bodyPr wrap="none" rtlCol="0">
            <a:spAutoFit/>
          </a:bodyPr>
          <a:lstStyle/>
          <a:p>
            <a:r>
              <a:rPr lang="en-US" sz="1500" b="1" dirty="0">
                <a:solidFill>
                  <a:schemeClr val="bg1">
                    <a:lumMod val="65000"/>
                  </a:schemeClr>
                </a:solidFill>
              </a:rPr>
              <a:t>Wallace (1878)</a:t>
            </a:r>
          </a:p>
        </p:txBody>
      </p:sp>
      <p:pic>
        <p:nvPicPr>
          <p:cNvPr id="2050" name="Picture 2" descr="http://static.palaeontologyonline.com/Figure_1_Mann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96" y="1066867"/>
            <a:ext cx="3601995" cy="20579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te.cet.edu/gcc/style/images/uploads/biodiv-feat%20data9.jpg"/>
          <p:cNvPicPr>
            <a:picLocks noChangeAspect="1" noChangeArrowheads="1"/>
          </p:cNvPicPr>
          <p:nvPr/>
        </p:nvPicPr>
        <p:blipFill rotWithShape="1">
          <a:blip r:embed="rId5">
            <a:extLst>
              <a:ext uri="{28A0092B-C50C-407E-A947-70E740481C1C}">
                <a14:useLocalDpi xmlns:a14="http://schemas.microsoft.com/office/drawing/2010/main" val="0"/>
              </a:ext>
            </a:extLst>
          </a:blip>
          <a:srcRect l="7038" r="4943"/>
          <a:stretch/>
        </p:blipFill>
        <p:spPr bwMode="auto">
          <a:xfrm>
            <a:off x="4579919" y="3303014"/>
            <a:ext cx="3569690" cy="214509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987525" y="5843926"/>
            <a:ext cx="3200107" cy="400110"/>
          </a:xfrm>
          <a:prstGeom prst="rect">
            <a:avLst/>
          </a:prstGeom>
          <a:noFill/>
        </p:spPr>
        <p:txBody>
          <a:bodyPr wrap="none" rtlCol="0">
            <a:spAutoFit/>
          </a:bodyPr>
          <a:lstStyle/>
          <a:p>
            <a:r>
              <a:rPr lang="en-US" sz="2000" b="1" dirty="0"/>
              <a:t>Universal diversity gradients</a:t>
            </a:r>
          </a:p>
        </p:txBody>
      </p:sp>
      <p:sp>
        <p:nvSpPr>
          <p:cNvPr id="16" name="TextBox 15"/>
          <p:cNvSpPr txBox="1"/>
          <p:nvPr/>
        </p:nvSpPr>
        <p:spPr>
          <a:xfrm>
            <a:off x="5227624" y="5843926"/>
            <a:ext cx="2274277" cy="400110"/>
          </a:xfrm>
          <a:prstGeom prst="rect">
            <a:avLst/>
          </a:prstGeom>
          <a:noFill/>
        </p:spPr>
        <p:txBody>
          <a:bodyPr wrap="none" rtlCol="0">
            <a:spAutoFit/>
          </a:bodyPr>
          <a:lstStyle/>
          <a:p>
            <a:r>
              <a:rPr lang="en-US" sz="2000" b="1" dirty="0"/>
              <a:t>Diversity anomalies</a:t>
            </a:r>
          </a:p>
        </p:txBody>
      </p:sp>
      <p:pic>
        <p:nvPicPr>
          <p:cNvPr id="14" name="Picture 4" descr="http://darwinday.org/wp-content/uploads/2013/01/r-DARWIN-DAY-RESOLUTION-large570.jpg"/>
          <p:cNvPicPr>
            <a:picLocks noChangeAspect="1" noChangeArrowheads="1"/>
          </p:cNvPicPr>
          <p:nvPr/>
        </p:nvPicPr>
        <p:blipFill rotWithShape="1">
          <a:blip r:embed="rId6">
            <a:extLst>
              <a:ext uri="{28A0092B-C50C-407E-A947-70E740481C1C}">
                <a14:useLocalDpi xmlns:a14="http://schemas.microsoft.com/office/drawing/2010/main" val="0"/>
              </a:ext>
            </a:extLst>
          </a:blip>
          <a:srcRect l="15497" r="13417"/>
          <a:stretch/>
        </p:blipFill>
        <p:spPr bwMode="auto">
          <a:xfrm>
            <a:off x="628618" y="3303014"/>
            <a:ext cx="3602173" cy="211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996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4232" y="228598"/>
            <a:ext cx="2219069" cy="477054"/>
          </a:xfrm>
          <a:prstGeom prst="rect">
            <a:avLst/>
          </a:prstGeom>
          <a:noFill/>
        </p:spPr>
        <p:txBody>
          <a:bodyPr wrap="none" rtlCol="0">
            <a:spAutoFit/>
          </a:bodyPr>
          <a:lstStyle/>
          <a:p>
            <a:r>
              <a:rPr lang="en-US" sz="2500" b="1" dirty="0" err="1"/>
              <a:t>Equilibrial</a:t>
            </a:r>
            <a:r>
              <a:rPr lang="en-US" sz="2500" b="1" dirty="0"/>
              <a:t> view</a:t>
            </a:r>
          </a:p>
        </p:txBody>
      </p:sp>
      <p:sp>
        <p:nvSpPr>
          <p:cNvPr id="7" name="TextBox 6"/>
          <p:cNvSpPr txBox="1"/>
          <p:nvPr/>
        </p:nvSpPr>
        <p:spPr>
          <a:xfrm>
            <a:off x="5297260" y="190147"/>
            <a:ext cx="2135008" cy="477054"/>
          </a:xfrm>
          <a:prstGeom prst="rect">
            <a:avLst/>
          </a:prstGeom>
          <a:noFill/>
        </p:spPr>
        <p:txBody>
          <a:bodyPr wrap="none" rtlCol="0">
            <a:spAutoFit/>
          </a:bodyPr>
          <a:lstStyle/>
          <a:p>
            <a:r>
              <a:rPr lang="en-US" sz="2500" b="1" dirty="0"/>
              <a:t>Historical view</a:t>
            </a:r>
          </a:p>
        </p:txBody>
      </p:sp>
      <p:pic>
        <p:nvPicPr>
          <p:cNvPr id="3" name="Picture 2"/>
          <p:cNvPicPr>
            <a:picLocks noChangeAspect="1"/>
          </p:cNvPicPr>
          <p:nvPr/>
        </p:nvPicPr>
        <p:blipFill rotWithShape="1">
          <a:blip r:embed="rId3"/>
          <a:srcRect b="7098"/>
          <a:stretch/>
        </p:blipFill>
        <p:spPr>
          <a:xfrm>
            <a:off x="4292928" y="3612677"/>
            <a:ext cx="3738711" cy="2273446"/>
          </a:xfrm>
          <a:prstGeom prst="rect">
            <a:avLst/>
          </a:prstGeom>
        </p:spPr>
      </p:pic>
      <p:pic>
        <p:nvPicPr>
          <p:cNvPr id="4" name="Picture 3"/>
          <p:cNvPicPr>
            <a:picLocks noChangeAspect="1"/>
          </p:cNvPicPr>
          <p:nvPr/>
        </p:nvPicPr>
        <p:blipFill>
          <a:blip r:embed="rId4"/>
          <a:stretch>
            <a:fillRect/>
          </a:stretch>
        </p:blipFill>
        <p:spPr>
          <a:xfrm>
            <a:off x="714634" y="930963"/>
            <a:ext cx="2903777" cy="2468497"/>
          </a:xfrm>
          <a:prstGeom prst="rect">
            <a:avLst/>
          </a:prstGeom>
        </p:spPr>
      </p:pic>
      <p:sp>
        <p:nvSpPr>
          <p:cNvPr id="9" name="TextBox 8"/>
          <p:cNvSpPr txBox="1"/>
          <p:nvPr/>
        </p:nvSpPr>
        <p:spPr>
          <a:xfrm>
            <a:off x="1414479" y="6474504"/>
            <a:ext cx="1798569" cy="323165"/>
          </a:xfrm>
          <a:prstGeom prst="rect">
            <a:avLst/>
          </a:prstGeom>
          <a:noFill/>
        </p:spPr>
        <p:txBody>
          <a:bodyPr wrap="none" rtlCol="0">
            <a:spAutoFit/>
          </a:bodyPr>
          <a:lstStyle/>
          <a:p>
            <a:r>
              <a:rPr lang="en-US" sz="1500" b="1" dirty="0" err="1">
                <a:solidFill>
                  <a:schemeClr val="bg1">
                    <a:lumMod val="65000"/>
                  </a:schemeClr>
                </a:solidFill>
              </a:rPr>
              <a:t>Alroy</a:t>
            </a:r>
            <a:r>
              <a:rPr lang="en-US" sz="1500" b="1" dirty="0">
                <a:solidFill>
                  <a:schemeClr val="bg1">
                    <a:lumMod val="65000"/>
                  </a:schemeClr>
                </a:solidFill>
              </a:rPr>
              <a:t> (2010) Science</a:t>
            </a:r>
          </a:p>
        </p:txBody>
      </p:sp>
      <p:sp>
        <p:nvSpPr>
          <p:cNvPr id="12" name="TextBox 11"/>
          <p:cNvSpPr txBox="1"/>
          <p:nvPr/>
        </p:nvSpPr>
        <p:spPr>
          <a:xfrm>
            <a:off x="5225462" y="6474504"/>
            <a:ext cx="2506199" cy="323165"/>
          </a:xfrm>
          <a:prstGeom prst="rect">
            <a:avLst/>
          </a:prstGeom>
          <a:noFill/>
        </p:spPr>
        <p:txBody>
          <a:bodyPr wrap="none" rtlCol="0">
            <a:spAutoFit/>
          </a:bodyPr>
          <a:lstStyle/>
          <a:p>
            <a:r>
              <a:rPr lang="en-US" sz="1500" b="1" dirty="0" err="1">
                <a:solidFill>
                  <a:schemeClr val="bg1">
                    <a:lumMod val="65000"/>
                  </a:schemeClr>
                </a:solidFill>
              </a:rPr>
              <a:t>Sepkoski</a:t>
            </a:r>
            <a:r>
              <a:rPr lang="en-US" sz="1500" b="1" dirty="0">
                <a:solidFill>
                  <a:schemeClr val="bg1">
                    <a:lumMod val="65000"/>
                  </a:schemeClr>
                </a:solidFill>
              </a:rPr>
              <a:t> (1990) </a:t>
            </a:r>
            <a:r>
              <a:rPr lang="en-US" sz="1500" b="1" dirty="0" err="1">
                <a:solidFill>
                  <a:schemeClr val="bg1">
                    <a:lumMod val="65000"/>
                  </a:schemeClr>
                </a:solidFill>
              </a:rPr>
              <a:t>Paleobiology</a:t>
            </a:r>
            <a:endParaRPr lang="en-US" sz="1500" b="1" dirty="0">
              <a:solidFill>
                <a:schemeClr val="bg1">
                  <a:lumMod val="65000"/>
                </a:schemeClr>
              </a:solidFill>
            </a:endParaRPr>
          </a:p>
        </p:txBody>
      </p:sp>
      <p:pic>
        <p:nvPicPr>
          <p:cNvPr id="1028" name="Picture 4" descr="http://www.fossilmall.com/Pangaea/pfossils/pf40/pfo430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938" y="3624771"/>
            <a:ext cx="2857871" cy="21421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delivery.superstock.com/WI/223/1566/200901/PreviewComp/SuperStock_1566-46210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7889" y="87720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15549" y="6082250"/>
            <a:ext cx="2070952" cy="353943"/>
          </a:xfrm>
          <a:prstGeom prst="rect">
            <a:avLst/>
          </a:prstGeom>
          <a:noFill/>
        </p:spPr>
        <p:txBody>
          <a:bodyPr wrap="none" rtlCol="0">
            <a:spAutoFit/>
          </a:bodyPr>
          <a:lstStyle/>
          <a:p>
            <a:r>
              <a:rPr lang="en-US" sz="1700" b="1" dirty="0"/>
              <a:t>Stable </a:t>
            </a:r>
            <a:r>
              <a:rPr lang="en-US" sz="1700" b="1" dirty="0" err="1"/>
              <a:t>paleodiversity</a:t>
            </a:r>
            <a:endParaRPr lang="en-US" sz="1700" b="1" dirty="0"/>
          </a:p>
        </p:txBody>
      </p:sp>
      <p:sp>
        <p:nvSpPr>
          <p:cNvPr id="14" name="TextBox 13"/>
          <p:cNvSpPr txBox="1"/>
          <p:nvPr/>
        </p:nvSpPr>
        <p:spPr>
          <a:xfrm>
            <a:off x="5259485" y="6082250"/>
            <a:ext cx="2444965" cy="353943"/>
          </a:xfrm>
          <a:prstGeom prst="rect">
            <a:avLst/>
          </a:prstGeom>
          <a:noFill/>
        </p:spPr>
        <p:txBody>
          <a:bodyPr wrap="none" rtlCol="0">
            <a:spAutoFit/>
          </a:bodyPr>
          <a:lstStyle/>
          <a:p>
            <a:r>
              <a:rPr lang="en-US" sz="1700" b="1" dirty="0"/>
              <a:t>Expanding </a:t>
            </a:r>
            <a:r>
              <a:rPr lang="en-US" sz="1700" b="1" dirty="0" err="1"/>
              <a:t>paleodiversity</a:t>
            </a:r>
            <a:endParaRPr lang="en-US" sz="1700" b="1" dirty="0"/>
          </a:p>
        </p:txBody>
      </p:sp>
    </p:spTree>
    <p:extLst>
      <p:ext uri="{BB962C8B-B14F-4D97-AF65-F5344CB8AC3E}">
        <p14:creationId xmlns:p14="http://schemas.microsoft.com/office/powerpoint/2010/main" val="2868864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3162" y="422837"/>
            <a:ext cx="2219069" cy="477054"/>
          </a:xfrm>
          <a:prstGeom prst="rect">
            <a:avLst/>
          </a:prstGeom>
          <a:noFill/>
        </p:spPr>
        <p:txBody>
          <a:bodyPr wrap="none" rtlCol="0">
            <a:spAutoFit/>
          </a:bodyPr>
          <a:lstStyle/>
          <a:p>
            <a:r>
              <a:rPr lang="en-US" sz="2500" b="1" dirty="0" err="1"/>
              <a:t>Equilibrial</a:t>
            </a:r>
            <a:r>
              <a:rPr lang="en-US" sz="2500" b="1" dirty="0"/>
              <a:t> view</a:t>
            </a:r>
          </a:p>
        </p:txBody>
      </p:sp>
      <p:sp>
        <p:nvSpPr>
          <p:cNvPr id="7" name="TextBox 6"/>
          <p:cNvSpPr txBox="1"/>
          <p:nvPr/>
        </p:nvSpPr>
        <p:spPr>
          <a:xfrm>
            <a:off x="5297260" y="422837"/>
            <a:ext cx="2135008" cy="477054"/>
          </a:xfrm>
          <a:prstGeom prst="rect">
            <a:avLst/>
          </a:prstGeom>
          <a:noFill/>
        </p:spPr>
        <p:txBody>
          <a:bodyPr wrap="none" rtlCol="0">
            <a:spAutoFit/>
          </a:bodyPr>
          <a:lstStyle/>
          <a:p>
            <a:r>
              <a:rPr lang="en-US" sz="2500" b="1" dirty="0"/>
              <a:t>Historical view</a:t>
            </a:r>
          </a:p>
        </p:txBody>
      </p:sp>
      <p:sp>
        <p:nvSpPr>
          <p:cNvPr id="9" name="TextBox 8"/>
          <p:cNvSpPr txBox="1"/>
          <p:nvPr/>
        </p:nvSpPr>
        <p:spPr>
          <a:xfrm>
            <a:off x="1583162" y="5968320"/>
            <a:ext cx="2585964" cy="553998"/>
          </a:xfrm>
          <a:prstGeom prst="rect">
            <a:avLst/>
          </a:prstGeom>
          <a:noFill/>
        </p:spPr>
        <p:txBody>
          <a:bodyPr wrap="none" rtlCol="0">
            <a:spAutoFit/>
          </a:bodyPr>
          <a:lstStyle/>
          <a:p>
            <a:r>
              <a:rPr lang="en-US" sz="1500" b="1" dirty="0">
                <a:solidFill>
                  <a:schemeClr val="bg1">
                    <a:lumMod val="65000"/>
                  </a:schemeClr>
                </a:solidFill>
              </a:rPr>
              <a:t>Anolis lizards in the Caribbean</a:t>
            </a:r>
          </a:p>
          <a:p>
            <a:r>
              <a:rPr lang="en-US" sz="1500" b="1" dirty="0">
                <a:solidFill>
                  <a:schemeClr val="bg1">
                    <a:lumMod val="65000"/>
                  </a:schemeClr>
                </a:solidFill>
              </a:rPr>
              <a:t>Hawaiian honeycreepers</a:t>
            </a:r>
          </a:p>
        </p:txBody>
      </p:sp>
      <p:sp>
        <p:nvSpPr>
          <p:cNvPr id="12" name="TextBox 11"/>
          <p:cNvSpPr txBox="1"/>
          <p:nvPr/>
        </p:nvSpPr>
        <p:spPr>
          <a:xfrm>
            <a:off x="5527644" y="5968320"/>
            <a:ext cx="1903919" cy="323165"/>
          </a:xfrm>
          <a:prstGeom prst="rect">
            <a:avLst/>
          </a:prstGeom>
          <a:noFill/>
        </p:spPr>
        <p:txBody>
          <a:bodyPr wrap="none" rtlCol="0">
            <a:spAutoFit/>
          </a:bodyPr>
          <a:lstStyle/>
          <a:p>
            <a:r>
              <a:rPr lang="en-US" sz="1500" b="1" dirty="0">
                <a:solidFill>
                  <a:schemeClr val="bg1">
                    <a:lumMod val="65000"/>
                  </a:schemeClr>
                </a:solidFill>
              </a:rPr>
              <a:t>Australian marsupials</a:t>
            </a:r>
          </a:p>
        </p:txBody>
      </p:sp>
      <p:pic>
        <p:nvPicPr>
          <p:cNvPr id="3" name="Picture 2" descr="http://media-1.web.britannica.com/eb-media/19/93319-004-78B92D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607" y="1495222"/>
            <a:ext cx="3899771" cy="29071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30910" y="5554685"/>
            <a:ext cx="2170146" cy="400110"/>
          </a:xfrm>
          <a:prstGeom prst="rect">
            <a:avLst/>
          </a:prstGeom>
          <a:noFill/>
        </p:spPr>
        <p:txBody>
          <a:bodyPr wrap="none" rtlCol="0">
            <a:spAutoFit/>
          </a:bodyPr>
          <a:lstStyle/>
          <a:p>
            <a:r>
              <a:rPr lang="en-US" sz="2000" b="1" dirty="0"/>
              <a:t>Convergent faunas</a:t>
            </a:r>
          </a:p>
        </p:txBody>
      </p:sp>
      <p:sp>
        <p:nvSpPr>
          <p:cNvPr id="16" name="TextBox 15"/>
          <p:cNvSpPr txBox="1"/>
          <p:nvPr/>
        </p:nvSpPr>
        <p:spPr>
          <a:xfrm>
            <a:off x="5472019" y="5554685"/>
            <a:ext cx="2022926" cy="400110"/>
          </a:xfrm>
          <a:prstGeom prst="rect">
            <a:avLst/>
          </a:prstGeom>
          <a:noFill/>
        </p:spPr>
        <p:txBody>
          <a:bodyPr wrap="none" rtlCol="0">
            <a:spAutoFit/>
          </a:bodyPr>
          <a:lstStyle/>
          <a:p>
            <a:r>
              <a:rPr lang="en-US" sz="2000" b="1" dirty="0"/>
              <a:t>Unique life forms</a:t>
            </a:r>
          </a:p>
        </p:txBody>
      </p:sp>
      <p:pic>
        <p:nvPicPr>
          <p:cNvPr id="4" name="Picture 3" descr="A colorful lizard with orange and blue spots&#10;&#10;Description automatically generated with low confidence">
            <a:extLst>
              <a:ext uri="{FF2B5EF4-FFF2-40B4-BE49-F238E27FC236}">
                <a16:creationId xmlns:a16="http://schemas.microsoft.com/office/drawing/2014/main" id="{355B378C-D438-19EF-6FE5-7273A89CE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66" y="1160647"/>
            <a:ext cx="2897515" cy="3043053"/>
          </a:xfrm>
          <a:prstGeom prst="rect">
            <a:avLst/>
          </a:prstGeom>
        </p:spPr>
      </p:pic>
      <p:pic>
        <p:nvPicPr>
          <p:cNvPr id="5" name="Picture 4" descr="A picture containing text, map, atlas, diagram&#10;&#10;Description automatically generated">
            <a:extLst>
              <a:ext uri="{FF2B5EF4-FFF2-40B4-BE49-F238E27FC236}">
                <a16:creationId xmlns:a16="http://schemas.microsoft.com/office/drawing/2014/main" id="{B445F245-39C8-0939-F86C-5288B31D4038}"/>
              </a:ext>
            </a:extLst>
          </p:cNvPr>
          <p:cNvPicPr>
            <a:picLocks noChangeAspect="1"/>
          </p:cNvPicPr>
          <p:nvPr/>
        </p:nvPicPr>
        <p:blipFill rotWithShape="1">
          <a:blip r:embed="rId5">
            <a:extLst>
              <a:ext uri="{28A0092B-C50C-407E-A947-70E740481C1C}">
                <a14:useLocalDpi xmlns:a14="http://schemas.microsoft.com/office/drawing/2010/main" val="0"/>
              </a:ext>
            </a:extLst>
          </a:blip>
          <a:srcRect r="38037" b="39104"/>
          <a:stretch/>
        </p:blipFill>
        <p:spPr>
          <a:xfrm>
            <a:off x="1426420" y="3398996"/>
            <a:ext cx="3064530" cy="2006658"/>
          </a:xfrm>
          <a:prstGeom prst="rect">
            <a:avLst/>
          </a:prstGeom>
        </p:spPr>
      </p:pic>
    </p:spTree>
    <p:extLst>
      <p:ext uri="{BB962C8B-B14F-4D97-AF65-F5344CB8AC3E}">
        <p14:creationId xmlns:p14="http://schemas.microsoft.com/office/powerpoint/2010/main" val="2046409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9E049CA2-7E49-415C-811E-B1A7A0454EA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563672"/>
            <a:ext cx="914400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outh america species diversity map">
            <a:extLst>
              <a:ext uri="{FF2B5EF4-FFF2-40B4-BE49-F238E27FC236}">
                <a16:creationId xmlns:a16="http://schemas.microsoft.com/office/drawing/2014/main" id="{35453EE3-1843-45A6-952F-CF483B47503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3505199"/>
            <a:ext cx="91440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humboldt">
            <a:extLst>
              <a:ext uri="{FF2B5EF4-FFF2-40B4-BE49-F238E27FC236}">
                <a16:creationId xmlns:a16="http://schemas.microsoft.com/office/drawing/2014/main" id="{BC496F8C-48EE-4409-85AE-A4E76C943BAE}"/>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726477" y="196408"/>
            <a:ext cx="2279737" cy="31971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92556" y="636255"/>
            <a:ext cx="6628944" cy="1325563"/>
          </a:xfrm>
        </p:spPr>
        <p:txBody>
          <a:bodyPr>
            <a:normAutofit fontScale="90000"/>
          </a:bodyPr>
          <a:lstStyle/>
          <a:p>
            <a:r>
              <a:rPr lang="en-US" sz="6000" b="1" dirty="0">
                <a:latin typeface="+mn-lt"/>
              </a:rPr>
              <a:t>Examples </a:t>
            </a:r>
            <a:br>
              <a:rPr lang="en-US" sz="6000" b="1" dirty="0">
                <a:latin typeface="+mn-lt"/>
              </a:rPr>
            </a:br>
            <a:r>
              <a:rPr lang="en-US" sz="6000" b="1" dirty="0">
                <a:latin typeface="+mn-lt"/>
              </a:rPr>
              <a:t>of empirical studies</a:t>
            </a:r>
          </a:p>
        </p:txBody>
      </p:sp>
    </p:spTree>
    <p:extLst>
      <p:ext uri="{BB962C8B-B14F-4D97-AF65-F5344CB8AC3E}">
        <p14:creationId xmlns:p14="http://schemas.microsoft.com/office/powerpoint/2010/main" val="3037773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6017" y="1064314"/>
            <a:ext cx="4053815" cy="2606538"/>
          </a:xfrm>
          <a:prstGeom prst="rect">
            <a:avLst/>
          </a:prstGeom>
        </p:spPr>
      </p:pic>
      <p:pic>
        <p:nvPicPr>
          <p:cNvPr id="6" name="Picture 5"/>
          <p:cNvPicPr>
            <a:picLocks noChangeAspect="1"/>
          </p:cNvPicPr>
          <p:nvPr/>
        </p:nvPicPr>
        <p:blipFill>
          <a:blip r:embed="rId4"/>
          <a:stretch>
            <a:fillRect/>
          </a:stretch>
        </p:blipFill>
        <p:spPr>
          <a:xfrm>
            <a:off x="0" y="3670852"/>
            <a:ext cx="4773660" cy="2872202"/>
          </a:xfrm>
          <a:prstGeom prst="rect">
            <a:avLst/>
          </a:prstGeom>
        </p:spPr>
      </p:pic>
      <p:sp>
        <p:nvSpPr>
          <p:cNvPr id="7" name="TextBox 6"/>
          <p:cNvSpPr txBox="1"/>
          <p:nvPr/>
        </p:nvSpPr>
        <p:spPr>
          <a:xfrm>
            <a:off x="106017" y="0"/>
            <a:ext cx="9037983" cy="892552"/>
          </a:xfrm>
          <a:prstGeom prst="rect">
            <a:avLst/>
          </a:prstGeom>
          <a:noFill/>
        </p:spPr>
        <p:txBody>
          <a:bodyPr wrap="square" rtlCol="0">
            <a:spAutoFit/>
          </a:bodyPr>
          <a:lstStyle/>
          <a:p>
            <a:r>
              <a:rPr lang="en-US" sz="2600" b="1" dirty="0"/>
              <a:t>Regional environment produces convergent diversity patterns in birds and mammals worldwide, regardless of regional history</a:t>
            </a:r>
          </a:p>
        </p:txBody>
      </p:sp>
      <p:pic>
        <p:nvPicPr>
          <p:cNvPr id="8" name="Picture 7"/>
          <p:cNvPicPr>
            <a:picLocks noChangeAspect="1"/>
          </p:cNvPicPr>
          <p:nvPr/>
        </p:nvPicPr>
        <p:blipFill>
          <a:blip r:embed="rId5"/>
          <a:stretch>
            <a:fillRect/>
          </a:stretch>
        </p:blipFill>
        <p:spPr>
          <a:xfrm>
            <a:off x="4625008" y="2248979"/>
            <a:ext cx="4399199" cy="4059055"/>
          </a:xfrm>
          <a:prstGeom prst="rect">
            <a:avLst/>
          </a:prstGeom>
        </p:spPr>
      </p:pic>
      <p:pic>
        <p:nvPicPr>
          <p:cNvPr id="10" name="Picture 9"/>
          <p:cNvPicPr>
            <a:picLocks noChangeAspect="1"/>
          </p:cNvPicPr>
          <p:nvPr/>
        </p:nvPicPr>
        <p:blipFill rotWithShape="1">
          <a:blip r:embed="rId6"/>
          <a:srcRect l="17468" t="11752" r="18878" b="54719"/>
          <a:stretch/>
        </p:blipFill>
        <p:spPr>
          <a:xfrm>
            <a:off x="4797699" y="970200"/>
            <a:ext cx="4053816" cy="1201131"/>
          </a:xfrm>
          <a:prstGeom prst="rect">
            <a:avLst/>
          </a:prstGeom>
        </p:spPr>
      </p:pic>
      <p:sp>
        <p:nvSpPr>
          <p:cNvPr id="11" name="TextBox 10"/>
          <p:cNvSpPr txBox="1"/>
          <p:nvPr/>
        </p:nvSpPr>
        <p:spPr>
          <a:xfrm>
            <a:off x="4472063" y="6358388"/>
            <a:ext cx="4552144" cy="369332"/>
          </a:xfrm>
          <a:prstGeom prst="rect">
            <a:avLst/>
          </a:prstGeom>
          <a:noFill/>
        </p:spPr>
        <p:txBody>
          <a:bodyPr wrap="none" rtlCol="0">
            <a:spAutoFit/>
          </a:bodyPr>
          <a:lstStyle/>
          <a:p>
            <a:r>
              <a:rPr lang="en-US" b="1" dirty="0"/>
              <a:t>Hawkins et al. (2012) Journal of Biogeography</a:t>
            </a:r>
          </a:p>
        </p:txBody>
      </p:sp>
    </p:spTree>
    <p:extLst>
      <p:ext uri="{BB962C8B-B14F-4D97-AF65-F5344CB8AC3E}">
        <p14:creationId xmlns:p14="http://schemas.microsoft.com/office/powerpoint/2010/main" val="3423092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7837" y="1118476"/>
            <a:ext cx="5267325" cy="5619383"/>
          </a:xfrm>
          <a:prstGeom prst="rect">
            <a:avLst/>
          </a:prstGeom>
        </p:spPr>
      </p:pic>
      <p:sp>
        <p:nvSpPr>
          <p:cNvPr id="5" name="TextBox 4"/>
          <p:cNvSpPr txBox="1"/>
          <p:nvPr/>
        </p:nvSpPr>
        <p:spPr>
          <a:xfrm>
            <a:off x="0" y="128115"/>
            <a:ext cx="9144000" cy="861774"/>
          </a:xfrm>
          <a:prstGeom prst="rect">
            <a:avLst/>
          </a:prstGeom>
          <a:noFill/>
        </p:spPr>
        <p:txBody>
          <a:bodyPr wrap="square" rtlCol="0">
            <a:spAutoFit/>
          </a:bodyPr>
          <a:lstStyle/>
          <a:p>
            <a:pPr algn="ctr"/>
            <a:r>
              <a:rPr lang="en-US" sz="2500" b="1" dirty="0"/>
              <a:t>Regional history, rather than regional environment, determines species and functional diversity of mangroves</a:t>
            </a:r>
          </a:p>
        </p:txBody>
      </p:sp>
    </p:spTree>
    <p:extLst>
      <p:ext uri="{BB962C8B-B14F-4D97-AF65-F5344CB8AC3E}">
        <p14:creationId xmlns:p14="http://schemas.microsoft.com/office/powerpoint/2010/main" val="3563107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6B23A-277A-EFBC-AFEE-1CD0D3B3B6F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4B2202-6F78-D2DD-428D-24C7AC07D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9" y="1428325"/>
            <a:ext cx="4787698" cy="2630042"/>
          </a:xfrm>
          <a:prstGeom prst="rect">
            <a:avLst/>
          </a:prstGeom>
        </p:spPr>
      </p:pic>
      <p:pic>
        <p:nvPicPr>
          <p:cNvPr id="6" name="Picture 5">
            <a:extLst>
              <a:ext uri="{FF2B5EF4-FFF2-40B4-BE49-F238E27FC236}">
                <a16:creationId xmlns:a16="http://schemas.microsoft.com/office/drawing/2014/main" id="{F73D098C-C174-A6D0-EC36-1B06681E6C8A}"/>
              </a:ext>
            </a:extLst>
          </p:cNvPr>
          <p:cNvPicPr>
            <a:picLocks noChangeAspect="1"/>
          </p:cNvPicPr>
          <p:nvPr/>
        </p:nvPicPr>
        <p:blipFill rotWithShape="1">
          <a:blip r:embed="rId3"/>
          <a:srcRect b="66135"/>
          <a:stretch/>
        </p:blipFill>
        <p:spPr>
          <a:xfrm>
            <a:off x="4262410" y="4498409"/>
            <a:ext cx="4614948" cy="2322479"/>
          </a:xfrm>
          <a:prstGeom prst="rect">
            <a:avLst/>
          </a:prstGeom>
        </p:spPr>
      </p:pic>
      <p:sp>
        <p:nvSpPr>
          <p:cNvPr id="7" name="TextBox 6">
            <a:extLst>
              <a:ext uri="{FF2B5EF4-FFF2-40B4-BE49-F238E27FC236}">
                <a16:creationId xmlns:a16="http://schemas.microsoft.com/office/drawing/2014/main" id="{20AAAB87-787E-4C60-677D-18F614BE37CE}"/>
              </a:ext>
            </a:extLst>
          </p:cNvPr>
          <p:cNvSpPr txBox="1"/>
          <p:nvPr/>
        </p:nvSpPr>
        <p:spPr>
          <a:xfrm>
            <a:off x="286455" y="89394"/>
            <a:ext cx="9133223" cy="1107996"/>
          </a:xfrm>
          <a:prstGeom prst="rect">
            <a:avLst/>
          </a:prstGeom>
          <a:noFill/>
        </p:spPr>
        <p:txBody>
          <a:bodyPr wrap="square" rtlCol="0">
            <a:spAutoFit/>
          </a:bodyPr>
          <a:lstStyle/>
          <a:p>
            <a:r>
              <a:rPr lang="en-US" sz="3300" b="1" dirty="0"/>
              <a:t>Why is the biodiversity of birds </a:t>
            </a:r>
          </a:p>
          <a:p>
            <a:r>
              <a:rPr lang="en-US" sz="3300" b="1" dirty="0"/>
              <a:t>conspicuously concentrated in the tropics?</a:t>
            </a:r>
          </a:p>
        </p:txBody>
      </p:sp>
      <p:sp>
        <p:nvSpPr>
          <p:cNvPr id="8" name="TextBox 7">
            <a:extLst>
              <a:ext uri="{FF2B5EF4-FFF2-40B4-BE49-F238E27FC236}">
                <a16:creationId xmlns:a16="http://schemas.microsoft.com/office/drawing/2014/main" id="{C59EED5B-A63A-882A-3D15-BF6CE5E1E527}"/>
              </a:ext>
            </a:extLst>
          </p:cNvPr>
          <p:cNvSpPr txBox="1"/>
          <p:nvPr/>
        </p:nvSpPr>
        <p:spPr>
          <a:xfrm>
            <a:off x="5389665" y="4036744"/>
            <a:ext cx="2606098" cy="461665"/>
          </a:xfrm>
          <a:prstGeom prst="rect">
            <a:avLst/>
          </a:prstGeom>
          <a:noFill/>
        </p:spPr>
        <p:txBody>
          <a:bodyPr wrap="none" rtlCol="0">
            <a:spAutoFit/>
          </a:bodyPr>
          <a:lstStyle/>
          <a:p>
            <a:r>
              <a:rPr lang="en-US" sz="2400" b="1" dirty="0"/>
              <a:t>Bird Diversification</a:t>
            </a:r>
          </a:p>
        </p:txBody>
      </p:sp>
      <p:sp>
        <p:nvSpPr>
          <p:cNvPr id="10" name="TextBox 9">
            <a:extLst>
              <a:ext uri="{FF2B5EF4-FFF2-40B4-BE49-F238E27FC236}">
                <a16:creationId xmlns:a16="http://schemas.microsoft.com/office/drawing/2014/main" id="{4CF94E63-BDF6-70D3-989E-810B2B3212AE}"/>
              </a:ext>
            </a:extLst>
          </p:cNvPr>
          <p:cNvSpPr txBox="1"/>
          <p:nvPr/>
        </p:nvSpPr>
        <p:spPr>
          <a:xfrm>
            <a:off x="301324" y="4378780"/>
            <a:ext cx="3961086" cy="1938992"/>
          </a:xfrm>
          <a:prstGeom prst="rect">
            <a:avLst/>
          </a:prstGeom>
          <a:noFill/>
        </p:spPr>
        <p:txBody>
          <a:bodyPr wrap="square" rtlCol="0">
            <a:spAutoFit/>
          </a:bodyPr>
          <a:lstStyle/>
          <a:p>
            <a:r>
              <a:rPr lang="en-US" sz="2000" dirty="0"/>
              <a:t>Phylogeny-based analyses across geographic regions, coupled with the knowledge of historical dispersals reveal the role of ecology and evolution in shaping diversity patterns in birds</a:t>
            </a:r>
          </a:p>
        </p:txBody>
      </p:sp>
      <p:sp>
        <p:nvSpPr>
          <p:cNvPr id="11" name="TextBox 10">
            <a:extLst>
              <a:ext uri="{FF2B5EF4-FFF2-40B4-BE49-F238E27FC236}">
                <a16:creationId xmlns:a16="http://schemas.microsoft.com/office/drawing/2014/main" id="{5886AF83-712E-71F2-E952-4475919F9C67}"/>
              </a:ext>
            </a:extLst>
          </p:cNvPr>
          <p:cNvSpPr txBox="1"/>
          <p:nvPr/>
        </p:nvSpPr>
        <p:spPr>
          <a:xfrm>
            <a:off x="338000" y="6345068"/>
            <a:ext cx="2670475" cy="400110"/>
          </a:xfrm>
          <a:prstGeom prst="rect">
            <a:avLst/>
          </a:prstGeom>
          <a:noFill/>
        </p:spPr>
        <p:txBody>
          <a:bodyPr wrap="none" rtlCol="0">
            <a:spAutoFit/>
          </a:bodyPr>
          <a:lstStyle/>
          <a:p>
            <a:r>
              <a:rPr lang="en-US" sz="2000" dirty="0" err="1"/>
              <a:t>Jetz</a:t>
            </a:r>
            <a:r>
              <a:rPr lang="en-US" sz="2000" dirty="0"/>
              <a:t> et al. (2012) Nature</a:t>
            </a:r>
          </a:p>
        </p:txBody>
      </p:sp>
      <p:pic>
        <p:nvPicPr>
          <p:cNvPr id="12" name="Picture 11">
            <a:extLst>
              <a:ext uri="{FF2B5EF4-FFF2-40B4-BE49-F238E27FC236}">
                <a16:creationId xmlns:a16="http://schemas.microsoft.com/office/drawing/2014/main" id="{87DEE244-375A-E5A7-4323-6C6F17860F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8914" y="1428325"/>
            <a:ext cx="3918444" cy="2608214"/>
          </a:xfrm>
          <a:prstGeom prst="rect">
            <a:avLst/>
          </a:prstGeom>
        </p:spPr>
      </p:pic>
      <p:pic>
        <p:nvPicPr>
          <p:cNvPr id="9" name="Picture 8">
            <a:extLst>
              <a:ext uri="{FF2B5EF4-FFF2-40B4-BE49-F238E27FC236}">
                <a16:creationId xmlns:a16="http://schemas.microsoft.com/office/drawing/2014/main" id="{711385B4-9AF5-754A-1091-F54F9FC103EB}"/>
              </a:ext>
            </a:extLst>
          </p:cNvPr>
          <p:cNvPicPr>
            <a:picLocks noChangeAspect="1"/>
          </p:cNvPicPr>
          <p:nvPr/>
        </p:nvPicPr>
        <p:blipFill>
          <a:blip r:embed="rId5"/>
          <a:stretch>
            <a:fillRect/>
          </a:stretch>
        </p:blipFill>
        <p:spPr>
          <a:xfrm>
            <a:off x="5170608" y="2235843"/>
            <a:ext cx="1522106" cy="1506601"/>
          </a:xfrm>
          <a:prstGeom prst="rect">
            <a:avLst/>
          </a:prstGeom>
        </p:spPr>
      </p:pic>
    </p:spTree>
    <p:extLst>
      <p:ext uri="{BB962C8B-B14F-4D97-AF65-F5344CB8AC3E}">
        <p14:creationId xmlns:p14="http://schemas.microsoft.com/office/powerpoint/2010/main" val="1368640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4374" y="4496406"/>
            <a:ext cx="2848521" cy="2361594"/>
          </a:xfrm>
          <a:prstGeom prst="rect">
            <a:avLst/>
          </a:prstGeom>
        </p:spPr>
      </p:pic>
      <p:pic>
        <p:nvPicPr>
          <p:cNvPr id="5" name="Picture 4"/>
          <p:cNvPicPr>
            <a:picLocks noChangeAspect="1"/>
          </p:cNvPicPr>
          <p:nvPr/>
        </p:nvPicPr>
        <p:blipFill>
          <a:blip r:embed="rId4"/>
          <a:stretch>
            <a:fillRect/>
          </a:stretch>
        </p:blipFill>
        <p:spPr>
          <a:xfrm>
            <a:off x="367287" y="779285"/>
            <a:ext cx="3131287" cy="4005344"/>
          </a:xfrm>
          <a:prstGeom prst="rect">
            <a:avLst/>
          </a:prstGeom>
        </p:spPr>
      </p:pic>
      <p:pic>
        <p:nvPicPr>
          <p:cNvPr id="6" name="Picture 5"/>
          <p:cNvPicPr>
            <a:picLocks noChangeAspect="1"/>
          </p:cNvPicPr>
          <p:nvPr/>
        </p:nvPicPr>
        <p:blipFill>
          <a:blip r:embed="rId5"/>
          <a:stretch>
            <a:fillRect/>
          </a:stretch>
        </p:blipFill>
        <p:spPr>
          <a:xfrm>
            <a:off x="5897217" y="898793"/>
            <a:ext cx="3013628" cy="5959207"/>
          </a:xfrm>
          <a:prstGeom prst="rect">
            <a:avLst/>
          </a:prstGeom>
        </p:spPr>
      </p:pic>
      <p:sp>
        <p:nvSpPr>
          <p:cNvPr id="8" name="TextBox 7"/>
          <p:cNvSpPr txBox="1"/>
          <p:nvPr/>
        </p:nvSpPr>
        <p:spPr>
          <a:xfrm>
            <a:off x="78036" y="119271"/>
            <a:ext cx="9204315" cy="553998"/>
          </a:xfrm>
          <a:prstGeom prst="rect">
            <a:avLst/>
          </a:prstGeom>
          <a:noFill/>
        </p:spPr>
        <p:txBody>
          <a:bodyPr wrap="none" rtlCol="0">
            <a:spAutoFit/>
          </a:bodyPr>
          <a:lstStyle/>
          <a:p>
            <a:r>
              <a:rPr lang="en-US" sz="3000" b="1" dirty="0"/>
              <a:t>Mid-elevation peak in </a:t>
            </a:r>
            <a:r>
              <a:rPr lang="en-US" sz="3000" b="1" dirty="0" err="1"/>
              <a:t>hylid</a:t>
            </a:r>
            <a:r>
              <a:rPr lang="en-US" sz="3000" b="1" dirty="0"/>
              <a:t> richness is explained by time</a:t>
            </a:r>
          </a:p>
        </p:txBody>
      </p:sp>
      <p:sp>
        <p:nvSpPr>
          <p:cNvPr id="9" name="TextBox 8"/>
          <p:cNvSpPr txBox="1"/>
          <p:nvPr/>
        </p:nvSpPr>
        <p:spPr>
          <a:xfrm>
            <a:off x="3498573" y="3578992"/>
            <a:ext cx="2398644" cy="2862322"/>
          </a:xfrm>
          <a:prstGeom prst="rect">
            <a:avLst/>
          </a:prstGeom>
          <a:noFill/>
        </p:spPr>
        <p:txBody>
          <a:bodyPr wrap="square" rtlCol="0">
            <a:spAutoFit/>
          </a:bodyPr>
          <a:lstStyle/>
          <a:p>
            <a:pPr algn="just"/>
            <a:r>
              <a:rPr lang="en-US" sz="1500" b="1" dirty="0"/>
              <a:t>Most species of </a:t>
            </a:r>
            <a:r>
              <a:rPr lang="en-US" sz="1500" b="1" dirty="0" err="1"/>
              <a:t>hylid</a:t>
            </a:r>
            <a:r>
              <a:rPr lang="en-US" sz="1500" b="1" dirty="0"/>
              <a:t> </a:t>
            </a:r>
            <a:r>
              <a:rPr lang="en-US" sz="1500" b="1" dirty="0" err="1"/>
              <a:t>glassfrogs</a:t>
            </a:r>
            <a:r>
              <a:rPr lang="en-US" sz="1500" b="1" dirty="0"/>
              <a:t> occur at mid-elevations in the Andes. The pattern is best predicted by time (despite the recent uplift of the Andes). Also, rates of elevational change are coupled with climatic niche-evolution, supporting the role of niche conservatism in forming richness patterns</a:t>
            </a:r>
          </a:p>
        </p:txBody>
      </p:sp>
      <p:sp>
        <p:nvSpPr>
          <p:cNvPr id="10" name="TextBox 9"/>
          <p:cNvSpPr txBox="1"/>
          <p:nvPr/>
        </p:nvSpPr>
        <p:spPr>
          <a:xfrm>
            <a:off x="3293985" y="6441314"/>
            <a:ext cx="2807820" cy="369332"/>
          </a:xfrm>
          <a:prstGeom prst="rect">
            <a:avLst/>
          </a:prstGeom>
          <a:noFill/>
        </p:spPr>
        <p:txBody>
          <a:bodyPr wrap="none" rtlCol="0">
            <a:spAutoFit/>
          </a:bodyPr>
          <a:lstStyle/>
          <a:p>
            <a:r>
              <a:rPr lang="en-US" b="1" dirty="0" err="1"/>
              <a:t>Hutter</a:t>
            </a:r>
            <a:r>
              <a:rPr lang="en-US" b="1" dirty="0"/>
              <a:t> et al. (2013) </a:t>
            </a:r>
            <a:r>
              <a:rPr lang="en-US" b="1" dirty="0" err="1"/>
              <a:t>EcolLett</a:t>
            </a:r>
            <a:endParaRPr lang="en-US" b="1" dirty="0"/>
          </a:p>
        </p:txBody>
      </p:sp>
      <p:pic>
        <p:nvPicPr>
          <p:cNvPr id="11" name="Picture 10"/>
          <p:cNvPicPr>
            <a:picLocks noChangeAspect="1"/>
          </p:cNvPicPr>
          <p:nvPr/>
        </p:nvPicPr>
        <p:blipFill rotWithShape="1">
          <a:blip r:embed="rId6"/>
          <a:srcRect l="23484" r="19555"/>
          <a:stretch/>
        </p:blipFill>
        <p:spPr>
          <a:xfrm>
            <a:off x="3544135" y="882210"/>
            <a:ext cx="2451122" cy="2531242"/>
          </a:xfrm>
          <a:prstGeom prst="rect">
            <a:avLst/>
          </a:prstGeom>
        </p:spPr>
      </p:pic>
    </p:spTree>
    <p:extLst>
      <p:ext uri="{BB962C8B-B14F-4D97-AF65-F5344CB8AC3E}">
        <p14:creationId xmlns:p14="http://schemas.microsoft.com/office/powerpoint/2010/main" val="1600080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72" y="3780116"/>
            <a:ext cx="9182472" cy="30778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8472" y="0"/>
            <a:ext cx="9182472" cy="3786188"/>
          </a:xfrm>
          <a:prstGeom prst="rect">
            <a:avLst/>
          </a:prstGeom>
        </p:spPr>
      </p:pic>
      <p:sp>
        <p:nvSpPr>
          <p:cNvPr id="7" name="Content Placeholder 2"/>
          <p:cNvSpPr>
            <a:spLocks noGrp="1"/>
          </p:cNvSpPr>
          <p:nvPr>
            <p:ph idx="1"/>
          </p:nvPr>
        </p:nvSpPr>
        <p:spPr>
          <a:xfrm>
            <a:off x="330807" y="4104620"/>
            <a:ext cx="8443913" cy="2428875"/>
          </a:xfrm>
        </p:spPr>
        <p:txBody>
          <a:bodyPr>
            <a:normAutofit fontScale="92500"/>
          </a:bodyPr>
          <a:lstStyle/>
          <a:p>
            <a:pPr marL="0" indent="0">
              <a:buNone/>
            </a:pPr>
            <a:r>
              <a:rPr lang="en-US" sz="4000" b="1" dirty="0">
                <a:solidFill>
                  <a:srgbClr val="FF0000"/>
                </a:solidFill>
              </a:rPr>
              <a:t>Biodiversity anomalies</a:t>
            </a:r>
          </a:p>
          <a:p>
            <a:pPr marL="0" indent="0">
              <a:buNone/>
            </a:pPr>
            <a:r>
              <a:rPr lang="en-US" sz="2500" b="1" dirty="0">
                <a:solidFill>
                  <a:srgbClr val="FF0000"/>
                </a:solidFill>
              </a:rPr>
              <a:t>Exceptions that do not fit, seem to reflect historical contingency</a:t>
            </a:r>
          </a:p>
          <a:p>
            <a:pPr marL="0" indent="0">
              <a:buNone/>
            </a:pPr>
            <a:r>
              <a:rPr lang="en-US" sz="2500" b="1" dirty="0">
                <a:solidFill>
                  <a:srgbClr val="FF0000"/>
                </a:solidFill>
              </a:rPr>
              <a:t>Evolutionary history (extinction refuges, diversity cradles, islands)</a:t>
            </a:r>
          </a:p>
          <a:p>
            <a:pPr marL="0" indent="0">
              <a:buNone/>
            </a:pPr>
            <a:r>
              <a:rPr lang="en-US" sz="2500" b="1" dirty="0">
                <a:solidFill>
                  <a:srgbClr val="FF0000"/>
                </a:solidFill>
              </a:rPr>
              <a:t>Can you name some of the regions that stand out?</a:t>
            </a:r>
          </a:p>
          <a:p>
            <a:pPr marL="0" indent="0">
              <a:buNone/>
            </a:pPr>
            <a:r>
              <a:rPr lang="en-US" sz="2500" b="1" dirty="0">
                <a:solidFill>
                  <a:srgbClr val="FF0000"/>
                </a:solidFill>
              </a:rPr>
              <a:t>What do they have in common?</a:t>
            </a:r>
          </a:p>
        </p:txBody>
      </p:sp>
    </p:spTree>
    <p:extLst>
      <p:ext uri="{BB962C8B-B14F-4D97-AF65-F5344CB8AC3E}">
        <p14:creationId xmlns:p14="http://schemas.microsoft.com/office/powerpoint/2010/main" val="455736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72" y="3780116"/>
            <a:ext cx="9182472" cy="30778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8472" y="0"/>
            <a:ext cx="9182472" cy="3786188"/>
          </a:xfrm>
          <a:prstGeom prst="rect">
            <a:avLst/>
          </a:prstGeom>
        </p:spPr>
      </p:pic>
      <p:pic>
        <p:nvPicPr>
          <p:cNvPr id="9" name="Picture 8" descr="A map of the world with red countries/regions&#10;&#10;Description automatically generated">
            <a:extLst>
              <a:ext uri="{FF2B5EF4-FFF2-40B4-BE49-F238E27FC236}">
                <a16:creationId xmlns:a16="http://schemas.microsoft.com/office/drawing/2014/main" id="{A237F0C6-23AB-9671-3F32-D3ABBCD1D1A0}"/>
              </a:ext>
            </a:extLst>
          </p:cNvPr>
          <p:cNvPicPr>
            <a:picLocks noChangeAspect="1"/>
          </p:cNvPicPr>
          <p:nvPr/>
        </p:nvPicPr>
        <p:blipFill rotWithShape="1">
          <a:blip r:embed="rId3">
            <a:extLst>
              <a:ext uri="{28A0092B-C50C-407E-A947-70E740481C1C}">
                <a14:useLocalDpi xmlns:a14="http://schemas.microsoft.com/office/drawing/2010/main" val="0"/>
              </a:ext>
            </a:extLst>
          </a:blip>
          <a:srcRect l="1824" t="3996" r="557" b="3035"/>
          <a:stretch/>
        </p:blipFill>
        <p:spPr>
          <a:xfrm>
            <a:off x="878636" y="99152"/>
            <a:ext cx="7514163" cy="3780115"/>
          </a:xfrm>
          <a:prstGeom prst="rect">
            <a:avLst/>
          </a:prstGeom>
        </p:spPr>
      </p:pic>
      <p:sp>
        <p:nvSpPr>
          <p:cNvPr id="10" name="TextBox 9">
            <a:extLst>
              <a:ext uri="{FF2B5EF4-FFF2-40B4-BE49-F238E27FC236}">
                <a16:creationId xmlns:a16="http://schemas.microsoft.com/office/drawing/2014/main" id="{70E5A8D3-9A8A-FBBD-9BB7-0F30078862CE}"/>
              </a:ext>
            </a:extLst>
          </p:cNvPr>
          <p:cNvSpPr txBox="1"/>
          <p:nvPr/>
        </p:nvSpPr>
        <p:spPr>
          <a:xfrm>
            <a:off x="5277079" y="3509935"/>
            <a:ext cx="2742610" cy="369332"/>
          </a:xfrm>
          <a:prstGeom prst="rect">
            <a:avLst/>
          </a:prstGeom>
          <a:noFill/>
        </p:spPr>
        <p:txBody>
          <a:bodyPr wrap="none" rtlCol="0">
            <a:spAutoFit/>
          </a:bodyPr>
          <a:lstStyle/>
          <a:p>
            <a:r>
              <a:rPr lang="en-US" b="1" dirty="0"/>
              <a:t>Myers et al. 2000 (Nature) </a:t>
            </a:r>
          </a:p>
        </p:txBody>
      </p:sp>
      <p:sp>
        <p:nvSpPr>
          <p:cNvPr id="5" name="Content Placeholder 2">
            <a:extLst>
              <a:ext uri="{FF2B5EF4-FFF2-40B4-BE49-F238E27FC236}">
                <a16:creationId xmlns:a16="http://schemas.microsoft.com/office/drawing/2014/main" id="{E7A4ADF7-F8F0-55D7-7D2C-14D88A985FE3}"/>
              </a:ext>
            </a:extLst>
          </p:cNvPr>
          <p:cNvSpPr>
            <a:spLocks noGrp="1"/>
          </p:cNvSpPr>
          <p:nvPr>
            <p:ph idx="1"/>
          </p:nvPr>
        </p:nvSpPr>
        <p:spPr>
          <a:xfrm>
            <a:off x="330807" y="4104620"/>
            <a:ext cx="8443913" cy="2428875"/>
          </a:xfrm>
        </p:spPr>
        <p:txBody>
          <a:bodyPr>
            <a:normAutofit fontScale="92500"/>
          </a:bodyPr>
          <a:lstStyle/>
          <a:p>
            <a:pPr marL="0" indent="0">
              <a:buNone/>
            </a:pPr>
            <a:r>
              <a:rPr lang="en-US" sz="4000" b="1" dirty="0">
                <a:solidFill>
                  <a:srgbClr val="FF0000"/>
                </a:solidFill>
              </a:rPr>
              <a:t>Biodiversity anomalies</a:t>
            </a:r>
          </a:p>
          <a:p>
            <a:pPr marL="0" indent="0">
              <a:buNone/>
            </a:pPr>
            <a:r>
              <a:rPr lang="en-US" sz="2500" b="1" dirty="0">
                <a:solidFill>
                  <a:srgbClr val="FF0000"/>
                </a:solidFill>
              </a:rPr>
              <a:t>Exceptions that do not fit, seem to reflect historical contingency</a:t>
            </a:r>
          </a:p>
          <a:p>
            <a:pPr marL="0" indent="0">
              <a:buNone/>
            </a:pPr>
            <a:r>
              <a:rPr lang="en-US" sz="2500" b="1" dirty="0">
                <a:solidFill>
                  <a:srgbClr val="FF0000"/>
                </a:solidFill>
              </a:rPr>
              <a:t>Evolutionary history (extinction refuges, diversity cradles, islands)</a:t>
            </a:r>
          </a:p>
          <a:p>
            <a:pPr marL="0" indent="0">
              <a:buNone/>
            </a:pPr>
            <a:r>
              <a:rPr lang="en-US" sz="2500" b="1" dirty="0">
                <a:solidFill>
                  <a:srgbClr val="FF0000"/>
                </a:solidFill>
              </a:rPr>
              <a:t>Can you name some of the regions that stand out?</a:t>
            </a:r>
          </a:p>
          <a:p>
            <a:pPr marL="0" indent="0">
              <a:buNone/>
            </a:pPr>
            <a:r>
              <a:rPr lang="en-US" sz="2500" b="1" dirty="0">
                <a:solidFill>
                  <a:srgbClr val="FF0000"/>
                </a:solidFill>
              </a:rPr>
              <a:t>What do they have in common?</a:t>
            </a:r>
          </a:p>
        </p:txBody>
      </p:sp>
    </p:spTree>
    <p:extLst>
      <p:ext uri="{BB962C8B-B14F-4D97-AF65-F5344CB8AC3E}">
        <p14:creationId xmlns:p14="http://schemas.microsoft.com/office/powerpoint/2010/main" val="87704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31C0F-6498-8E6B-B370-856D8FF3B05E}"/>
            </a:ext>
          </a:extLst>
        </p:cNvPr>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6FE76210-13C2-8D14-F324-11D35DEB183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563672"/>
            <a:ext cx="914400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outh america species diversity map">
            <a:extLst>
              <a:ext uri="{FF2B5EF4-FFF2-40B4-BE49-F238E27FC236}">
                <a16:creationId xmlns:a16="http://schemas.microsoft.com/office/drawing/2014/main" id="{AF1979A2-8E92-5FCC-A738-ABA14304049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3505199"/>
            <a:ext cx="91440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humboldt">
            <a:extLst>
              <a:ext uri="{FF2B5EF4-FFF2-40B4-BE49-F238E27FC236}">
                <a16:creationId xmlns:a16="http://schemas.microsoft.com/office/drawing/2014/main" id="{97A8B7CD-0FC8-CF75-EAF7-95D015399D50}"/>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726477" y="196408"/>
            <a:ext cx="2279737" cy="31971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113D4-5271-C92B-0980-88BF369B6C3B}"/>
              </a:ext>
            </a:extLst>
          </p:cNvPr>
          <p:cNvSpPr>
            <a:spLocks noGrp="1"/>
          </p:cNvSpPr>
          <p:nvPr>
            <p:ph type="title"/>
          </p:nvPr>
        </p:nvSpPr>
        <p:spPr>
          <a:xfrm>
            <a:off x="628649" y="226045"/>
            <a:ext cx="5651834" cy="1325563"/>
          </a:xfrm>
        </p:spPr>
        <p:txBody>
          <a:bodyPr>
            <a:normAutofit fontScale="90000"/>
          </a:bodyPr>
          <a:lstStyle/>
          <a:p>
            <a:r>
              <a:rPr lang="en-US" b="1" dirty="0">
                <a:latin typeface="+mn-lt"/>
              </a:rPr>
              <a:t>The causes of diversity patterns have not been convincingly resolved yet</a:t>
            </a:r>
          </a:p>
        </p:txBody>
      </p:sp>
      <p:sp>
        <p:nvSpPr>
          <p:cNvPr id="4" name="Title 1">
            <a:extLst>
              <a:ext uri="{FF2B5EF4-FFF2-40B4-BE49-F238E27FC236}">
                <a16:creationId xmlns:a16="http://schemas.microsoft.com/office/drawing/2014/main" id="{4E09942D-4C3A-B4CA-7D11-CC51C4CA17F2}"/>
              </a:ext>
            </a:extLst>
          </p:cNvPr>
          <p:cNvSpPr txBox="1">
            <a:spLocks/>
          </p:cNvSpPr>
          <p:nvPr/>
        </p:nvSpPr>
        <p:spPr>
          <a:xfrm>
            <a:off x="628649" y="4214882"/>
            <a:ext cx="8117785"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But has inspired research that has advanced our understanding of nature</a:t>
            </a:r>
          </a:p>
        </p:txBody>
      </p:sp>
      <p:sp>
        <p:nvSpPr>
          <p:cNvPr id="5" name="Title 1">
            <a:extLst>
              <a:ext uri="{FF2B5EF4-FFF2-40B4-BE49-F238E27FC236}">
                <a16:creationId xmlns:a16="http://schemas.microsoft.com/office/drawing/2014/main" id="{707B3705-BDE7-6FAD-FEBB-0BE2E3285438}"/>
              </a:ext>
            </a:extLst>
          </p:cNvPr>
          <p:cNvSpPr txBox="1">
            <a:spLocks/>
          </p:cNvSpPr>
          <p:nvPr/>
        </p:nvSpPr>
        <p:spPr>
          <a:xfrm>
            <a:off x="514761" y="1883586"/>
            <a:ext cx="5988719" cy="132556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Perhaps there is no clear answer, or the question cannot be resolved based on present-day evidence. Dead-end in biological science?</a:t>
            </a:r>
          </a:p>
        </p:txBody>
      </p:sp>
    </p:spTree>
    <p:extLst>
      <p:ext uri="{BB962C8B-B14F-4D97-AF65-F5344CB8AC3E}">
        <p14:creationId xmlns:p14="http://schemas.microsoft.com/office/powerpoint/2010/main" val="3276146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orest&#10;&#10;AI-generated content may be incorrect.">
            <a:extLst>
              <a:ext uri="{FF2B5EF4-FFF2-40B4-BE49-F238E27FC236}">
                <a16:creationId xmlns:a16="http://schemas.microsoft.com/office/drawing/2014/main" id="{1D3DB1A2-2FA9-5F80-CD40-AE00EB576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5" y="0"/>
            <a:ext cx="8068235" cy="6858000"/>
          </a:xfrm>
          <a:prstGeom prst="rect">
            <a:avLst/>
          </a:prstGeom>
        </p:spPr>
      </p:pic>
      <p:sp>
        <p:nvSpPr>
          <p:cNvPr id="7" name="Rectangle 6">
            <a:extLst>
              <a:ext uri="{FF2B5EF4-FFF2-40B4-BE49-F238E27FC236}">
                <a16:creationId xmlns:a16="http://schemas.microsoft.com/office/drawing/2014/main" id="{8E82A212-9596-FF07-D6D8-12E05A4A4D88}"/>
              </a:ext>
            </a:extLst>
          </p:cNvPr>
          <p:cNvSpPr/>
          <p:nvPr/>
        </p:nvSpPr>
        <p:spPr>
          <a:xfrm>
            <a:off x="878541" y="0"/>
            <a:ext cx="3348318" cy="571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2DF6FC-7681-AA3D-D939-AF4D671EC063}"/>
              </a:ext>
            </a:extLst>
          </p:cNvPr>
          <p:cNvSpPr txBox="1"/>
          <p:nvPr/>
        </p:nvSpPr>
        <p:spPr>
          <a:xfrm>
            <a:off x="0" y="0"/>
            <a:ext cx="4889500" cy="1708160"/>
          </a:xfrm>
          <a:prstGeom prst="rect">
            <a:avLst/>
          </a:prstGeom>
          <a:noFill/>
        </p:spPr>
        <p:txBody>
          <a:bodyPr wrap="square" rtlCol="0">
            <a:spAutoFit/>
          </a:bodyPr>
          <a:lstStyle/>
          <a:p>
            <a:r>
              <a:rPr lang="en-US" sz="3500" b="1" dirty="0"/>
              <a:t>Biodiversity patterns are </a:t>
            </a:r>
          </a:p>
          <a:p>
            <a:r>
              <a:rPr lang="en-US" sz="3500" b="1" dirty="0"/>
              <a:t>geographic scale dependent</a:t>
            </a:r>
          </a:p>
        </p:txBody>
      </p:sp>
      <p:sp>
        <p:nvSpPr>
          <p:cNvPr id="8" name="TextBox 7">
            <a:extLst>
              <a:ext uri="{FF2B5EF4-FFF2-40B4-BE49-F238E27FC236}">
                <a16:creationId xmlns:a16="http://schemas.microsoft.com/office/drawing/2014/main" id="{953DD6AF-7647-03DE-F194-AFED8BCDB004}"/>
              </a:ext>
            </a:extLst>
          </p:cNvPr>
          <p:cNvSpPr txBox="1"/>
          <p:nvPr/>
        </p:nvSpPr>
        <p:spPr>
          <a:xfrm>
            <a:off x="2216150" y="1892300"/>
            <a:ext cx="1611275" cy="430887"/>
          </a:xfrm>
          <a:prstGeom prst="rect">
            <a:avLst/>
          </a:prstGeom>
          <a:noFill/>
        </p:spPr>
        <p:txBody>
          <a:bodyPr wrap="none" rtlCol="0">
            <a:spAutoFit/>
          </a:bodyPr>
          <a:lstStyle/>
          <a:p>
            <a:r>
              <a:rPr lang="en-US" sz="2200" b="1" dirty="0"/>
              <a:t>competition</a:t>
            </a:r>
          </a:p>
        </p:txBody>
      </p:sp>
      <p:sp>
        <p:nvSpPr>
          <p:cNvPr id="9" name="TextBox 8">
            <a:extLst>
              <a:ext uri="{FF2B5EF4-FFF2-40B4-BE49-F238E27FC236}">
                <a16:creationId xmlns:a16="http://schemas.microsoft.com/office/drawing/2014/main" id="{0FF4BF35-CDC2-D6F3-5397-88CE6970143C}"/>
              </a:ext>
            </a:extLst>
          </p:cNvPr>
          <p:cNvSpPr txBox="1"/>
          <p:nvPr/>
        </p:nvSpPr>
        <p:spPr>
          <a:xfrm>
            <a:off x="387350" y="3760123"/>
            <a:ext cx="3114250" cy="430887"/>
          </a:xfrm>
          <a:prstGeom prst="rect">
            <a:avLst/>
          </a:prstGeom>
          <a:noFill/>
        </p:spPr>
        <p:txBody>
          <a:bodyPr wrap="none" rtlCol="0">
            <a:spAutoFit/>
          </a:bodyPr>
          <a:lstStyle/>
          <a:p>
            <a:r>
              <a:rPr lang="en-US" sz="2200" b="1" dirty="0"/>
              <a:t>landscape heterogeneity</a:t>
            </a:r>
          </a:p>
        </p:txBody>
      </p:sp>
      <p:sp>
        <p:nvSpPr>
          <p:cNvPr id="10" name="TextBox 9">
            <a:extLst>
              <a:ext uri="{FF2B5EF4-FFF2-40B4-BE49-F238E27FC236}">
                <a16:creationId xmlns:a16="http://schemas.microsoft.com/office/drawing/2014/main" id="{DB7111A0-E1DB-B43A-8F74-B2EBBF7403FA}"/>
              </a:ext>
            </a:extLst>
          </p:cNvPr>
          <p:cNvSpPr txBox="1"/>
          <p:nvPr/>
        </p:nvSpPr>
        <p:spPr>
          <a:xfrm>
            <a:off x="345515" y="5093617"/>
            <a:ext cx="1044197" cy="430887"/>
          </a:xfrm>
          <a:prstGeom prst="rect">
            <a:avLst/>
          </a:prstGeom>
          <a:noFill/>
        </p:spPr>
        <p:txBody>
          <a:bodyPr wrap="none" rtlCol="0">
            <a:spAutoFit/>
          </a:bodyPr>
          <a:lstStyle/>
          <a:p>
            <a:r>
              <a:rPr lang="en-US" sz="2200" b="1" dirty="0"/>
              <a:t>climate</a:t>
            </a:r>
          </a:p>
        </p:txBody>
      </p:sp>
    </p:spTree>
    <p:extLst>
      <p:ext uri="{BB962C8B-B14F-4D97-AF65-F5344CB8AC3E}">
        <p14:creationId xmlns:p14="http://schemas.microsoft.com/office/powerpoint/2010/main" val="1574852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7775" y="740047"/>
            <a:ext cx="5964732" cy="4246291"/>
          </a:xfrm>
          <a:prstGeom prst="rect">
            <a:avLst/>
          </a:prstGeom>
        </p:spPr>
      </p:pic>
      <p:sp>
        <p:nvSpPr>
          <p:cNvPr id="5" name="TextBox 4"/>
          <p:cNvSpPr txBox="1"/>
          <p:nvPr/>
        </p:nvSpPr>
        <p:spPr>
          <a:xfrm>
            <a:off x="0" y="128586"/>
            <a:ext cx="9144000" cy="553998"/>
          </a:xfrm>
          <a:prstGeom prst="rect">
            <a:avLst/>
          </a:prstGeom>
          <a:noFill/>
        </p:spPr>
        <p:txBody>
          <a:bodyPr wrap="square" rtlCol="0">
            <a:spAutoFit/>
          </a:bodyPr>
          <a:lstStyle/>
          <a:p>
            <a:pPr algn="ctr"/>
            <a:r>
              <a:rPr lang="en-US" sz="3000" b="1" dirty="0"/>
              <a:t>Multiple processes govern diversity</a:t>
            </a:r>
          </a:p>
        </p:txBody>
      </p:sp>
      <p:sp>
        <p:nvSpPr>
          <p:cNvPr id="6" name="TextBox 5"/>
          <p:cNvSpPr txBox="1"/>
          <p:nvPr/>
        </p:nvSpPr>
        <p:spPr>
          <a:xfrm>
            <a:off x="0" y="4839329"/>
            <a:ext cx="9144000" cy="2031325"/>
          </a:xfrm>
          <a:prstGeom prst="rect">
            <a:avLst/>
          </a:prstGeom>
          <a:noFill/>
        </p:spPr>
        <p:txBody>
          <a:bodyPr wrap="square" rtlCol="0">
            <a:spAutoFit/>
          </a:bodyPr>
          <a:lstStyle/>
          <a:p>
            <a:pPr algn="just"/>
            <a:r>
              <a:rPr lang="en-US" sz="1400" dirty="0"/>
              <a:t>Biogeographic processes occur over long temporal scales. Dispersal varies with the mobility of the organism and can alter patterns of species distributions established through ecological sorting processes. At decreasing spatial scales, the environment filters out species lacking the physiological tolerances that permit persistence, given the climate or local environmental conditions. The </a:t>
            </a:r>
            <a:r>
              <a:rPr lang="en-US" sz="1400" b="1" dirty="0"/>
              <a:t>environment can include both abiotic factors </a:t>
            </a:r>
            <a:r>
              <a:rPr lang="en-US" sz="1400" dirty="0"/>
              <a:t>(temperature, soil moisture, light availability, pH) or </a:t>
            </a:r>
            <a:r>
              <a:rPr lang="en-US" sz="1400" b="1" dirty="0"/>
              <a:t>biotic factors </a:t>
            </a:r>
            <a:r>
              <a:rPr lang="en-US" sz="1400" dirty="0"/>
              <a:t>(symbionts, pollinators, hosts, prey). </a:t>
            </a:r>
            <a:r>
              <a:rPr lang="en-US" sz="1400" b="1" dirty="0"/>
              <a:t>Density-dependent processes </a:t>
            </a:r>
            <a:r>
              <a:rPr lang="en-US" sz="1400" dirty="0"/>
              <a:t>are likely to operate most intensively at  </a:t>
            </a:r>
            <a:r>
              <a:rPr lang="en-US" sz="1400" dirty="0" err="1"/>
              <a:t>neighbourhood</a:t>
            </a:r>
            <a:r>
              <a:rPr lang="en-US" sz="1400" dirty="0"/>
              <a:t> scales. These processes may include </a:t>
            </a:r>
            <a:r>
              <a:rPr lang="en-US" sz="1400" b="1" dirty="0"/>
              <a:t>competition, disease, herbivory, interspecific gene flow, facilitation, mutualism, and may interact with the abiotic environment to reinforce or diminish habitat filtering</a:t>
            </a:r>
            <a:r>
              <a:rPr lang="en-US" sz="1400" dirty="0"/>
              <a:t>. At a </a:t>
            </a:r>
            <a:r>
              <a:rPr lang="en-US" sz="1400" b="1" dirty="0"/>
              <a:t>given spatial scale (e.g., A), species distributions depend on multiple factors, which may be difficult to tease apart</a:t>
            </a:r>
            <a:r>
              <a:rPr lang="en-US" sz="1400" dirty="0"/>
              <a:t>. Methods that can partition the variance among causal factors driving community assembly facilitate understanding of mechanism. </a:t>
            </a:r>
          </a:p>
        </p:txBody>
      </p:sp>
      <p:sp>
        <p:nvSpPr>
          <p:cNvPr id="3" name="Rectangle 2">
            <a:extLst>
              <a:ext uri="{FF2B5EF4-FFF2-40B4-BE49-F238E27FC236}">
                <a16:creationId xmlns:a16="http://schemas.microsoft.com/office/drawing/2014/main" id="{47FC4D7C-32DC-E534-8758-891DB7DAF9E1}"/>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80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1247775" y="740047"/>
            <a:ext cx="5964732" cy="3603353"/>
          </a:xfrm>
          <a:prstGeom prst="rect">
            <a:avLst/>
          </a:prstGeom>
        </p:spPr>
      </p:pic>
      <p:sp>
        <p:nvSpPr>
          <p:cNvPr id="5" name="TextBox 4"/>
          <p:cNvSpPr txBox="1"/>
          <p:nvPr/>
        </p:nvSpPr>
        <p:spPr>
          <a:xfrm>
            <a:off x="158143" y="128586"/>
            <a:ext cx="8985857" cy="553998"/>
          </a:xfrm>
          <a:prstGeom prst="rect">
            <a:avLst/>
          </a:prstGeom>
          <a:noFill/>
        </p:spPr>
        <p:txBody>
          <a:bodyPr wrap="none" rtlCol="0">
            <a:spAutoFit/>
          </a:bodyPr>
          <a:lstStyle/>
          <a:p>
            <a:pPr algn="ctr"/>
            <a:r>
              <a:rPr lang="en-US" sz="3000" b="1" dirty="0"/>
              <a:t>The processes are differentially influential across scales</a:t>
            </a:r>
          </a:p>
        </p:txBody>
      </p:sp>
      <p:sp>
        <p:nvSpPr>
          <p:cNvPr id="7" name="TextBox 6"/>
          <p:cNvSpPr txBox="1"/>
          <p:nvPr/>
        </p:nvSpPr>
        <p:spPr>
          <a:xfrm>
            <a:off x="79071" y="4559124"/>
            <a:ext cx="8836329" cy="2154436"/>
          </a:xfrm>
          <a:prstGeom prst="rect">
            <a:avLst/>
          </a:prstGeom>
          <a:solidFill>
            <a:schemeClr val="bg1"/>
          </a:solidFill>
        </p:spPr>
        <p:txBody>
          <a:bodyPr wrap="square" rtlCol="0">
            <a:spAutoFit/>
          </a:bodyPr>
          <a:lstStyle/>
          <a:p>
            <a:r>
              <a:rPr lang="en-US" sz="5000" b="1" dirty="0">
                <a:solidFill>
                  <a:srgbClr val="FF0000"/>
                </a:solidFill>
              </a:rPr>
              <a:t>Scale matters </a:t>
            </a:r>
          </a:p>
          <a:p>
            <a:r>
              <a:rPr lang="en-US" sz="2800" b="1" dirty="0">
                <a:solidFill>
                  <a:srgbClr val="FF0000"/>
                </a:solidFill>
              </a:rPr>
              <a:t>Different processes (biotic interactions, dispersal, speciation and extinction) govern biodiversity</a:t>
            </a:r>
          </a:p>
          <a:p>
            <a:r>
              <a:rPr lang="en-US" sz="2800" b="1" dirty="0">
                <a:solidFill>
                  <a:srgbClr val="FF0000"/>
                </a:solidFill>
              </a:rPr>
              <a:t>across geographic and temporal scales</a:t>
            </a:r>
          </a:p>
        </p:txBody>
      </p:sp>
      <p:sp>
        <p:nvSpPr>
          <p:cNvPr id="3" name="Rectangle 2">
            <a:extLst>
              <a:ext uri="{FF2B5EF4-FFF2-40B4-BE49-F238E27FC236}">
                <a16:creationId xmlns:a16="http://schemas.microsoft.com/office/drawing/2014/main" id="{6528F56F-2D58-C799-8209-EDB9023D0A00}"/>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DD2C95C-9A0B-80FD-BA58-A05F89A88D27}"/>
              </a:ext>
            </a:extLst>
          </p:cNvPr>
          <p:cNvSpPr/>
          <p:nvPr/>
        </p:nvSpPr>
        <p:spPr>
          <a:xfrm>
            <a:off x="1931492" y="3272009"/>
            <a:ext cx="1781191" cy="96948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320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1247775" y="740047"/>
            <a:ext cx="5964732" cy="3603353"/>
          </a:xfrm>
          <a:prstGeom prst="rect">
            <a:avLst/>
          </a:prstGeom>
        </p:spPr>
      </p:pic>
      <p:sp>
        <p:nvSpPr>
          <p:cNvPr id="5" name="TextBox 4"/>
          <p:cNvSpPr txBox="1"/>
          <p:nvPr/>
        </p:nvSpPr>
        <p:spPr>
          <a:xfrm>
            <a:off x="158143" y="128586"/>
            <a:ext cx="8985857" cy="553998"/>
          </a:xfrm>
          <a:prstGeom prst="rect">
            <a:avLst/>
          </a:prstGeom>
          <a:noFill/>
        </p:spPr>
        <p:txBody>
          <a:bodyPr wrap="none" rtlCol="0">
            <a:spAutoFit/>
          </a:bodyPr>
          <a:lstStyle/>
          <a:p>
            <a:pPr algn="ctr"/>
            <a:r>
              <a:rPr lang="en-US" sz="3000" b="1" dirty="0"/>
              <a:t>The processes are differentially influential across scales</a:t>
            </a:r>
          </a:p>
        </p:txBody>
      </p:sp>
      <p:sp>
        <p:nvSpPr>
          <p:cNvPr id="3" name="Rectangle 2">
            <a:extLst>
              <a:ext uri="{FF2B5EF4-FFF2-40B4-BE49-F238E27FC236}">
                <a16:creationId xmlns:a16="http://schemas.microsoft.com/office/drawing/2014/main" id="{6528F56F-2D58-C799-8209-EDB9023D0A00}"/>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7D52859-664C-BFF3-DB3A-99A9F40D939C}"/>
              </a:ext>
            </a:extLst>
          </p:cNvPr>
          <p:cNvSpPr/>
          <p:nvPr/>
        </p:nvSpPr>
        <p:spPr>
          <a:xfrm>
            <a:off x="2666082" y="2080845"/>
            <a:ext cx="2721166" cy="148541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DBFC723-1812-6AE3-D97C-3828EA7D70B3}"/>
              </a:ext>
            </a:extLst>
          </p:cNvPr>
          <p:cNvSpPr txBox="1"/>
          <p:nvPr/>
        </p:nvSpPr>
        <p:spPr>
          <a:xfrm>
            <a:off x="79071" y="4559124"/>
            <a:ext cx="8836329" cy="2154436"/>
          </a:xfrm>
          <a:prstGeom prst="rect">
            <a:avLst/>
          </a:prstGeom>
          <a:solidFill>
            <a:schemeClr val="bg1"/>
          </a:solidFill>
        </p:spPr>
        <p:txBody>
          <a:bodyPr wrap="square" rtlCol="0">
            <a:spAutoFit/>
          </a:bodyPr>
          <a:lstStyle/>
          <a:p>
            <a:r>
              <a:rPr lang="en-US" sz="5000" b="1" dirty="0">
                <a:solidFill>
                  <a:srgbClr val="FF0000"/>
                </a:solidFill>
              </a:rPr>
              <a:t>Scale matters </a:t>
            </a:r>
          </a:p>
          <a:p>
            <a:r>
              <a:rPr lang="en-US" sz="2800" b="1" dirty="0">
                <a:solidFill>
                  <a:srgbClr val="FF0000"/>
                </a:solidFill>
              </a:rPr>
              <a:t>Different processes (biotic interactions, dispersal, speciation and extinction) govern biodiversity</a:t>
            </a:r>
          </a:p>
          <a:p>
            <a:r>
              <a:rPr lang="en-US" sz="2800" b="1" dirty="0">
                <a:solidFill>
                  <a:srgbClr val="FF0000"/>
                </a:solidFill>
              </a:rPr>
              <a:t>across geographic and temporal scales</a:t>
            </a:r>
          </a:p>
        </p:txBody>
      </p:sp>
    </p:spTree>
    <p:extLst>
      <p:ext uri="{BB962C8B-B14F-4D97-AF65-F5344CB8AC3E}">
        <p14:creationId xmlns:p14="http://schemas.microsoft.com/office/powerpoint/2010/main" val="1647331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1247775" y="740047"/>
            <a:ext cx="5964732" cy="3603353"/>
          </a:xfrm>
          <a:prstGeom prst="rect">
            <a:avLst/>
          </a:prstGeom>
        </p:spPr>
      </p:pic>
      <p:sp>
        <p:nvSpPr>
          <p:cNvPr id="5" name="TextBox 4"/>
          <p:cNvSpPr txBox="1"/>
          <p:nvPr/>
        </p:nvSpPr>
        <p:spPr>
          <a:xfrm>
            <a:off x="158143" y="128586"/>
            <a:ext cx="8985857" cy="553998"/>
          </a:xfrm>
          <a:prstGeom prst="rect">
            <a:avLst/>
          </a:prstGeom>
          <a:noFill/>
        </p:spPr>
        <p:txBody>
          <a:bodyPr wrap="none" rtlCol="0">
            <a:spAutoFit/>
          </a:bodyPr>
          <a:lstStyle/>
          <a:p>
            <a:pPr algn="ctr"/>
            <a:r>
              <a:rPr lang="en-US" sz="3000" b="1" dirty="0"/>
              <a:t>The processes are differentially influential across scales</a:t>
            </a:r>
          </a:p>
        </p:txBody>
      </p:sp>
      <p:sp>
        <p:nvSpPr>
          <p:cNvPr id="3" name="Rectangle 2">
            <a:extLst>
              <a:ext uri="{FF2B5EF4-FFF2-40B4-BE49-F238E27FC236}">
                <a16:creationId xmlns:a16="http://schemas.microsoft.com/office/drawing/2014/main" id="{6528F56F-2D58-C799-8209-EDB9023D0A00}"/>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9C81146-789F-44E2-3F62-EA07193811EB}"/>
              </a:ext>
            </a:extLst>
          </p:cNvPr>
          <p:cNvSpPr/>
          <p:nvPr/>
        </p:nvSpPr>
        <p:spPr>
          <a:xfrm>
            <a:off x="3844887" y="898308"/>
            <a:ext cx="2820317" cy="159150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F1F96C-7041-E1F4-01CD-34C59D0F09F9}"/>
              </a:ext>
            </a:extLst>
          </p:cNvPr>
          <p:cNvSpPr txBox="1"/>
          <p:nvPr/>
        </p:nvSpPr>
        <p:spPr>
          <a:xfrm>
            <a:off x="79071" y="4559124"/>
            <a:ext cx="8836329" cy="2154436"/>
          </a:xfrm>
          <a:prstGeom prst="rect">
            <a:avLst/>
          </a:prstGeom>
          <a:solidFill>
            <a:schemeClr val="bg1"/>
          </a:solidFill>
        </p:spPr>
        <p:txBody>
          <a:bodyPr wrap="square" rtlCol="0">
            <a:spAutoFit/>
          </a:bodyPr>
          <a:lstStyle/>
          <a:p>
            <a:r>
              <a:rPr lang="en-US" sz="5000" b="1" dirty="0">
                <a:solidFill>
                  <a:srgbClr val="FF0000"/>
                </a:solidFill>
              </a:rPr>
              <a:t>Scale matters </a:t>
            </a:r>
          </a:p>
          <a:p>
            <a:r>
              <a:rPr lang="en-US" sz="2800" b="1" dirty="0">
                <a:solidFill>
                  <a:srgbClr val="FF0000"/>
                </a:solidFill>
              </a:rPr>
              <a:t>Different processes (biotic interactions, dispersal, speciation and extinction) govern biodiversity</a:t>
            </a:r>
          </a:p>
          <a:p>
            <a:r>
              <a:rPr lang="en-US" sz="2800" b="1" dirty="0">
                <a:solidFill>
                  <a:srgbClr val="FF0000"/>
                </a:solidFill>
              </a:rPr>
              <a:t>across geographic and temporal scales</a:t>
            </a:r>
          </a:p>
        </p:txBody>
      </p:sp>
    </p:spTree>
    <p:extLst>
      <p:ext uri="{BB962C8B-B14F-4D97-AF65-F5344CB8AC3E}">
        <p14:creationId xmlns:p14="http://schemas.microsoft.com/office/powerpoint/2010/main" val="3707796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3955381" y="3813100"/>
            <a:ext cx="4764389" cy="2878214"/>
          </a:xfrm>
          <a:prstGeom prst="rect">
            <a:avLst/>
          </a:prstGeom>
        </p:spPr>
      </p:pic>
      <p:sp>
        <p:nvSpPr>
          <p:cNvPr id="5" name="TextBox 4"/>
          <p:cNvSpPr txBox="1"/>
          <p:nvPr/>
        </p:nvSpPr>
        <p:spPr>
          <a:xfrm>
            <a:off x="177799" y="5829540"/>
            <a:ext cx="4394201" cy="861774"/>
          </a:xfrm>
          <a:prstGeom prst="rect">
            <a:avLst/>
          </a:prstGeom>
          <a:noFill/>
        </p:spPr>
        <p:txBody>
          <a:bodyPr wrap="square" rtlCol="0">
            <a:spAutoFit/>
          </a:bodyPr>
          <a:lstStyle/>
          <a:p>
            <a:r>
              <a:rPr lang="en-US" sz="2500" b="1" dirty="0"/>
              <a:t>The problem of pattern and scale in ecology (Levin 1994)</a:t>
            </a:r>
          </a:p>
        </p:txBody>
      </p:sp>
      <p:pic>
        <p:nvPicPr>
          <p:cNvPr id="6" name="Picture 5" descr="A diagram of a forest&#10;&#10;AI-generated content may be incorrect.">
            <a:extLst>
              <a:ext uri="{FF2B5EF4-FFF2-40B4-BE49-F238E27FC236}">
                <a16:creationId xmlns:a16="http://schemas.microsoft.com/office/drawing/2014/main" id="{4A902247-BB2C-1ACB-3587-463637A515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874" y="78027"/>
            <a:ext cx="4394201" cy="3735073"/>
          </a:xfrm>
          <a:prstGeom prst="rect">
            <a:avLst/>
          </a:prstGeom>
        </p:spPr>
      </p:pic>
      <p:pic>
        <p:nvPicPr>
          <p:cNvPr id="9" name="Picture 8" descr="A person in a suit and tie&#10;&#10;AI-generated content may be incorrect.">
            <a:extLst>
              <a:ext uri="{FF2B5EF4-FFF2-40B4-BE49-F238E27FC236}">
                <a16:creationId xmlns:a16="http://schemas.microsoft.com/office/drawing/2014/main" id="{7D8453BC-6A1D-FD40-191D-92057B57821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29925" y="1074899"/>
            <a:ext cx="3531151" cy="4708201"/>
          </a:xfrm>
          <a:prstGeom prst="rect">
            <a:avLst/>
          </a:prstGeom>
        </p:spPr>
      </p:pic>
      <p:sp>
        <p:nvSpPr>
          <p:cNvPr id="10" name="TextBox 9">
            <a:extLst>
              <a:ext uri="{FF2B5EF4-FFF2-40B4-BE49-F238E27FC236}">
                <a16:creationId xmlns:a16="http://schemas.microsoft.com/office/drawing/2014/main" id="{75C822E2-EFC8-4C59-3740-036DC1BB6557}"/>
              </a:ext>
            </a:extLst>
          </p:cNvPr>
          <p:cNvSpPr txBox="1"/>
          <p:nvPr/>
        </p:nvSpPr>
        <p:spPr>
          <a:xfrm>
            <a:off x="139973" y="166686"/>
            <a:ext cx="4991101" cy="707886"/>
          </a:xfrm>
          <a:prstGeom prst="rect">
            <a:avLst/>
          </a:prstGeom>
          <a:noFill/>
        </p:spPr>
        <p:txBody>
          <a:bodyPr wrap="square" rtlCol="0">
            <a:spAutoFit/>
          </a:bodyPr>
          <a:lstStyle/>
          <a:p>
            <a:r>
              <a:rPr lang="en-US" sz="4000" b="1" dirty="0"/>
              <a:t>The scale controversy</a:t>
            </a:r>
          </a:p>
        </p:txBody>
      </p:sp>
    </p:spTree>
    <p:extLst>
      <p:ext uri="{BB962C8B-B14F-4D97-AF65-F5344CB8AC3E}">
        <p14:creationId xmlns:p14="http://schemas.microsoft.com/office/powerpoint/2010/main" val="252691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6B29E-0726-25E3-BD8A-64A5657CE57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325F4CAE-BE66-476A-5EF5-9B580832B21E}"/>
              </a:ext>
            </a:extLst>
          </p:cNvPr>
          <p:cNvSpPr/>
          <p:nvPr/>
        </p:nvSpPr>
        <p:spPr>
          <a:xfrm>
            <a:off x="-54395" y="-63617"/>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BC2167-0E25-0D08-B7CA-C6DFB1271708}"/>
              </a:ext>
            </a:extLst>
          </p:cNvPr>
          <p:cNvSpPr txBox="1"/>
          <p:nvPr/>
        </p:nvSpPr>
        <p:spPr>
          <a:xfrm>
            <a:off x="280416" y="258996"/>
            <a:ext cx="5944265" cy="307777"/>
          </a:xfrm>
          <a:prstGeom prst="rect">
            <a:avLst/>
          </a:prstGeom>
          <a:noFill/>
        </p:spPr>
        <p:txBody>
          <a:bodyPr wrap="square" rtlCol="0">
            <a:spAutoFit/>
          </a:bodyPr>
          <a:lstStyle/>
          <a:p>
            <a:r>
              <a:rPr lang="en-GB" sz="1400" b="1" dirty="0">
                <a:solidFill>
                  <a:schemeClr val="accent5">
                    <a:lumMod val="20000"/>
                    <a:lumOff val="80000"/>
                  </a:schemeClr>
                </a:solidFill>
                <a:latin typeface="Arial Black" panose="020B0A04020102020204" pitchFamily="34" charset="0"/>
              </a:rPr>
              <a:t>MOTIVATED THE HOLY GRAIL QUESTION IN BIOLOGY</a:t>
            </a:r>
          </a:p>
        </p:txBody>
      </p:sp>
      <p:sp>
        <p:nvSpPr>
          <p:cNvPr id="9" name="TextBox 8">
            <a:extLst>
              <a:ext uri="{FF2B5EF4-FFF2-40B4-BE49-F238E27FC236}">
                <a16:creationId xmlns:a16="http://schemas.microsoft.com/office/drawing/2014/main" id="{B5B8BB73-786E-ADF0-450F-6AA5E0EB2647}"/>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5E439CA4-F975-85C7-AA10-F771CC8FF4F1}"/>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623FD2-816A-FDB8-77A0-4EBF70F008DA}"/>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C93230AC-679A-515F-7BC8-A8006FE3C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EF0626D-50A4-292D-1DB8-3D119680FE5B}"/>
              </a:ext>
            </a:extLst>
          </p:cNvPr>
          <p:cNvSpPr txBox="1"/>
          <p:nvPr/>
        </p:nvSpPr>
        <p:spPr>
          <a:xfrm>
            <a:off x="217634" y="708318"/>
            <a:ext cx="5791302" cy="1988237"/>
          </a:xfrm>
          <a:prstGeom prst="rect">
            <a:avLst/>
          </a:prstGeom>
          <a:noFill/>
        </p:spPr>
        <p:txBody>
          <a:bodyPr wrap="square" rtlCol="0">
            <a:spAutoFit/>
          </a:bodyPr>
          <a:lstStyle/>
          <a:p>
            <a:pPr>
              <a:lnSpc>
                <a:spcPct val="120000"/>
              </a:lnSpc>
            </a:pPr>
            <a:r>
              <a:rPr lang="cs-CZ" sz="3500" b="1" dirty="0">
                <a:solidFill>
                  <a:schemeClr val="accent5">
                    <a:lumMod val="20000"/>
                    <a:lumOff val="80000"/>
                  </a:schemeClr>
                </a:solidFill>
                <a:latin typeface="Arial Black" panose="020B0A04020102020204" pitchFamily="34" charset="0"/>
              </a:rPr>
              <a:t>Wh</a:t>
            </a:r>
            <a:r>
              <a:rPr lang="en-US" sz="3500" b="1" dirty="0">
                <a:solidFill>
                  <a:schemeClr val="accent5">
                    <a:lumMod val="20000"/>
                    <a:lumOff val="80000"/>
                  </a:schemeClr>
                </a:solidFill>
                <a:latin typeface="Arial Black" panose="020B0A04020102020204" pitchFamily="34" charset="0"/>
              </a:rPr>
              <a:t>y are species non-randomly distributed in geographic space?</a:t>
            </a:r>
          </a:p>
        </p:txBody>
      </p:sp>
      <p:grpSp>
        <p:nvGrpSpPr>
          <p:cNvPr id="2" name="Group 1">
            <a:extLst>
              <a:ext uri="{FF2B5EF4-FFF2-40B4-BE49-F238E27FC236}">
                <a16:creationId xmlns:a16="http://schemas.microsoft.com/office/drawing/2014/main" id="{DDBFFB8F-3E8E-F69E-110A-EC9117AD0DFF}"/>
              </a:ext>
            </a:extLst>
          </p:cNvPr>
          <p:cNvGrpSpPr/>
          <p:nvPr/>
        </p:nvGrpSpPr>
        <p:grpSpPr>
          <a:xfrm>
            <a:off x="53259" y="3106754"/>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D16E2D34-F4F9-8F52-B669-DEBEA84D8F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16498A51-9F84-8889-73A2-AC6B57EECE2C}"/>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B13ABA8-E629-95F6-8CDE-1B2082263A76}"/>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Tree>
    <p:extLst>
      <p:ext uri="{BB962C8B-B14F-4D97-AF65-F5344CB8AC3E}">
        <p14:creationId xmlns:p14="http://schemas.microsoft.com/office/powerpoint/2010/main" val="834741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D6DB6-E87E-6B03-2B17-45C87A1D4A1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8F37BD8-635E-9D6A-15E7-EEB411187498}"/>
              </a:ext>
            </a:extLst>
          </p:cNvPr>
          <p:cNvPicPr>
            <a:picLocks noChangeAspect="1"/>
          </p:cNvPicPr>
          <p:nvPr/>
        </p:nvPicPr>
        <p:blipFill rotWithShape="1">
          <a:blip r:embed="rId2"/>
          <a:srcRect b="15141"/>
          <a:stretch/>
        </p:blipFill>
        <p:spPr>
          <a:xfrm>
            <a:off x="3955381" y="3813100"/>
            <a:ext cx="4764389" cy="2878214"/>
          </a:xfrm>
          <a:prstGeom prst="rect">
            <a:avLst/>
          </a:prstGeom>
        </p:spPr>
      </p:pic>
      <p:sp>
        <p:nvSpPr>
          <p:cNvPr id="5" name="TextBox 4">
            <a:extLst>
              <a:ext uri="{FF2B5EF4-FFF2-40B4-BE49-F238E27FC236}">
                <a16:creationId xmlns:a16="http://schemas.microsoft.com/office/drawing/2014/main" id="{E01159AB-89AA-778F-53C7-9C18CF8D5F05}"/>
              </a:ext>
            </a:extLst>
          </p:cNvPr>
          <p:cNvSpPr txBox="1"/>
          <p:nvPr/>
        </p:nvSpPr>
        <p:spPr>
          <a:xfrm>
            <a:off x="177799" y="5829540"/>
            <a:ext cx="4394201" cy="861774"/>
          </a:xfrm>
          <a:prstGeom prst="rect">
            <a:avLst/>
          </a:prstGeom>
          <a:noFill/>
        </p:spPr>
        <p:txBody>
          <a:bodyPr wrap="square" rtlCol="0">
            <a:spAutoFit/>
          </a:bodyPr>
          <a:lstStyle/>
          <a:p>
            <a:r>
              <a:rPr lang="en-US" sz="2500" b="1" dirty="0"/>
              <a:t>The problem of pattern and scale in ecology (Levin 1994)</a:t>
            </a:r>
          </a:p>
        </p:txBody>
      </p:sp>
      <p:pic>
        <p:nvPicPr>
          <p:cNvPr id="6" name="Picture 5" descr="A diagram of a forest&#10;&#10;AI-generated content may be incorrect.">
            <a:extLst>
              <a:ext uri="{FF2B5EF4-FFF2-40B4-BE49-F238E27FC236}">
                <a16:creationId xmlns:a16="http://schemas.microsoft.com/office/drawing/2014/main" id="{8DDFA992-720A-E99B-C50B-C6CC606602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874" y="78027"/>
            <a:ext cx="4394201" cy="3735073"/>
          </a:xfrm>
          <a:prstGeom prst="rect">
            <a:avLst/>
          </a:prstGeom>
        </p:spPr>
      </p:pic>
      <p:pic>
        <p:nvPicPr>
          <p:cNvPr id="9" name="Picture 8" descr="A person in a suit and tie&#10;&#10;AI-generated content may be incorrect.">
            <a:extLst>
              <a:ext uri="{FF2B5EF4-FFF2-40B4-BE49-F238E27FC236}">
                <a16:creationId xmlns:a16="http://schemas.microsoft.com/office/drawing/2014/main" id="{F5CDB54C-7B68-519A-2D83-EE766B568B0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29925" y="1074899"/>
            <a:ext cx="3531151" cy="4708201"/>
          </a:xfrm>
          <a:prstGeom prst="rect">
            <a:avLst/>
          </a:prstGeom>
        </p:spPr>
      </p:pic>
      <p:sp>
        <p:nvSpPr>
          <p:cNvPr id="10" name="TextBox 9">
            <a:extLst>
              <a:ext uri="{FF2B5EF4-FFF2-40B4-BE49-F238E27FC236}">
                <a16:creationId xmlns:a16="http://schemas.microsoft.com/office/drawing/2014/main" id="{905283D4-EEC7-E7B3-1EED-E7C0D3AD68BA}"/>
              </a:ext>
            </a:extLst>
          </p:cNvPr>
          <p:cNvSpPr txBox="1"/>
          <p:nvPr/>
        </p:nvSpPr>
        <p:spPr>
          <a:xfrm>
            <a:off x="139973" y="166686"/>
            <a:ext cx="4991101" cy="707886"/>
          </a:xfrm>
          <a:prstGeom prst="rect">
            <a:avLst/>
          </a:prstGeom>
          <a:noFill/>
        </p:spPr>
        <p:txBody>
          <a:bodyPr wrap="square" rtlCol="0">
            <a:spAutoFit/>
          </a:bodyPr>
          <a:lstStyle/>
          <a:p>
            <a:r>
              <a:rPr lang="en-US" sz="4000" b="1" dirty="0"/>
              <a:t>The scale controversy</a:t>
            </a:r>
          </a:p>
        </p:txBody>
      </p:sp>
      <p:sp>
        <p:nvSpPr>
          <p:cNvPr id="3" name="TextBox 2">
            <a:extLst>
              <a:ext uri="{FF2B5EF4-FFF2-40B4-BE49-F238E27FC236}">
                <a16:creationId xmlns:a16="http://schemas.microsoft.com/office/drawing/2014/main" id="{F8D4E812-B751-0CDA-4F95-B922BB1D1387}"/>
              </a:ext>
            </a:extLst>
          </p:cNvPr>
          <p:cNvSpPr txBox="1"/>
          <p:nvPr/>
        </p:nvSpPr>
        <p:spPr>
          <a:xfrm>
            <a:off x="3931062" y="2613001"/>
            <a:ext cx="5168624" cy="3170099"/>
          </a:xfrm>
          <a:prstGeom prst="rect">
            <a:avLst/>
          </a:prstGeom>
          <a:solidFill>
            <a:schemeClr val="bg1"/>
          </a:solidFill>
        </p:spPr>
        <p:txBody>
          <a:bodyPr wrap="square" rtlCol="0">
            <a:spAutoFit/>
          </a:bodyPr>
          <a:lstStyle/>
          <a:p>
            <a:r>
              <a:rPr lang="en-US" sz="4000" b="1" dirty="0">
                <a:solidFill>
                  <a:srgbClr val="0000CC"/>
                </a:solidFill>
              </a:rPr>
              <a:t>Seemingly conflicting results can be reconciled, when considering that they hold at different scales</a:t>
            </a:r>
          </a:p>
        </p:txBody>
      </p:sp>
    </p:spTree>
    <p:extLst>
      <p:ext uri="{BB962C8B-B14F-4D97-AF65-F5344CB8AC3E}">
        <p14:creationId xmlns:p14="http://schemas.microsoft.com/office/powerpoint/2010/main" val="2633307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8002-88FE-91B1-CDA7-65F42A472C9C}"/>
              </a:ext>
            </a:extLst>
          </p:cNvPr>
          <p:cNvSpPr>
            <a:spLocks noGrp="1"/>
          </p:cNvSpPr>
          <p:nvPr>
            <p:ph type="title"/>
          </p:nvPr>
        </p:nvSpPr>
        <p:spPr/>
        <p:txBody>
          <a:bodyPr/>
          <a:lstStyle/>
          <a:p>
            <a:r>
              <a:rPr lang="en-US" b="1" dirty="0">
                <a:latin typeface="+mn-lt"/>
              </a:rPr>
              <a:t>Developing theory</a:t>
            </a:r>
          </a:p>
        </p:txBody>
      </p:sp>
      <p:sp>
        <p:nvSpPr>
          <p:cNvPr id="3" name="Content Placeholder 2">
            <a:extLst>
              <a:ext uri="{FF2B5EF4-FFF2-40B4-BE49-F238E27FC236}">
                <a16:creationId xmlns:a16="http://schemas.microsoft.com/office/drawing/2014/main" id="{D982799A-0D3A-76FC-2B54-C84553FA4E1B}"/>
              </a:ext>
            </a:extLst>
          </p:cNvPr>
          <p:cNvSpPr>
            <a:spLocks noGrp="1"/>
          </p:cNvSpPr>
          <p:nvPr>
            <p:ph idx="1"/>
          </p:nvPr>
        </p:nvSpPr>
        <p:spPr/>
        <p:txBody>
          <a:bodyPr/>
          <a:lstStyle/>
          <a:p>
            <a:pPr marL="0" indent="0">
              <a:buNone/>
            </a:pPr>
            <a:r>
              <a:rPr lang="en-US" b="1" dirty="0"/>
              <a:t>What process would generate the pattern?</a:t>
            </a:r>
          </a:p>
          <a:p>
            <a:endParaRPr lang="en-US" b="1" dirty="0"/>
          </a:p>
          <a:p>
            <a:pPr marL="0" indent="0">
              <a:buNone/>
            </a:pPr>
            <a:r>
              <a:rPr lang="en-US" b="1" dirty="0"/>
              <a:t>(1) Metabolic theory</a:t>
            </a:r>
          </a:p>
          <a:p>
            <a:pPr marL="0" indent="0">
              <a:buNone/>
            </a:pPr>
            <a:r>
              <a:rPr lang="en-US" b="1" dirty="0"/>
              <a:t>(2) Kinetic effects of temperature (1/</a:t>
            </a:r>
            <a:r>
              <a:rPr lang="en-US" b="1" dirty="0" err="1"/>
              <a:t>kT</a:t>
            </a:r>
            <a:r>
              <a:rPr lang="en-US" b="1" dirty="0"/>
              <a:t>)</a:t>
            </a:r>
          </a:p>
          <a:p>
            <a:pPr marL="0" indent="0">
              <a:buNone/>
            </a:pPr>
            <a:r>
              <a:rPr lang="en-US" b="1" dirty="0"/>
              <a:t>(3) Energy limits</a:t>
            </a:r>
          </a:p>
          <a:p>
            <a:pPr marL="0" indent="0">
              <a:buNone/>
            </a:pPr>
            <a:r>
              <a:rPr lang="en-US" b="1" dirty="0"/>
              <a:t>(4) Geometric constraints</a:t>
            </a:r>
          </a:p>
        </p:txBody>
      </p:sp>
    </p:spTree>
    <p:extLst>
      <p:ext uri="{BB962C8B-B14F-4D97-AF65-F5344CB8AC3E}">
        <p14:creationId xmlns:p14="http://schemas.microsoft.com/office/powerpoint/2010/main" val="2624531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64964-21C5-9903-A4EF-A611105DE649}"/>
              </a:ext>
            </a:extLst>
          </p:cNvPr>
          <p:cNvSpPr>
            <a:spLocks noGrp="1"/>
          </p:cNvSpPr>
          <p:nvPr>
            <p:ph type="title"/>
          </p:nvPr>
        </p:nvSpPr>
        <p:spPr/>
        <p:txBody>
          <a:bodyPr/>
          <a:lstStyle/>
          <a:p>
            <a:r>
              <a:rPr lang="en-US" b="1" dirty="0">
                <a:latin typeface="+mn-lt"/>
              </a:rPr>
              <a:t>Metabolic theory</a:t>
            </a:r>
          </a:p>
        </p:txBody>
      </p:sp>
      <p:sp>
        <p:nvSpPr>
          <p:cNvPr id="3" name="Content Placeholder 2">
            <a:extLst>
              <a:ext uri="{FF2B5EF4-FFF2-40B4-BE49-F238E27FC236}">
                <a16:creationId xmlns:a16="http://schemas.microsoft.com/office/drawing/2014/main" id="{C1F29DDB-2648-8249-C2EF-B103E468FE68}"/>
              </a:ext>
            </a:extLst>
          </p:cNvPr>
          <p:cNvSpPr>
            <a:spLocks noGrp="1"/>
          </p:cNvSpPr>
          <p:nvPr>
            <p:ph idx="1"/>
          </p:nvPr>
        </p:nvSpPr>
        <p:spPr>
          <a:xfrm>
            <a:off x="628650" y="1600200"/>
            <a:ext cx="7981950" cy="4892673"/>
          </a:xfrm>
        </p:spPr>
        <p:txBody>
          <a:bodyPr>
            <a:normAutofit lnSpcReduction="10000"/>
          </a:bodyPr>
          <a:lstStyle/>
          <a:p>
            <a:pPr lvl="0"/>
            <a:r>
              <a:rPr lang="en-US" dirty="0"/>
              <a:t>Energy availability and temperature affect speciation/extinction rates through metabolic rates. This produces </a:t>
            </a:r>
            <a:r>
              <a:rPr lang="en-US" b="1" dirty="0"/>
              <a:t>allometric scaling</a:t>
            </a:r>
            <a:r>
              <a:rPr lang="en-US" dirty="0"/>
              <a:t> (power laws) between diversity and energy/temperature.</a:t>
            </a:r>
          </a:p>
          <a:p>
            <a:pPr lvl="0"/>
            <a:r>
              <a:rPr lang="en-US" b="1" dirty="0"/>
              <a:t>Form:</a:t>
            </a:r>
            <a:r>
              <a:rPr lang="en-US" dirty="0"/>
              <a:t>                         log–log plot is a straight line</a:t>
            </a:r>
          </a:p>
          <a:p>
            <a:pPr lvl="0"/>
            <a:r>
              <a:rPr lang="en-US" b="1" dirty="0"/>
              <a:t>Shape:</a:t>
            </a:r>
            <a:r>
              <a:rPr lang="en-US" dirty="0"/>
              <a:t> Concave upward on raw scale </a:t>
            </a:r>
          </a:p>
          <a:p>
            <a:pPr lvl="0"/>
            <a:r>
              <a:rPr lang="en-US" b="1" dirty="0"/>
              <a:t>Implication:</a:t>
            </a:r>
            <a:r>
              <a:rPr lang="en-US" dirty="0"/>
              <a:t> No hard ceiling. Richness keeps increasing proportionally with energy, but at diminishing or accelerating rates depending o parameter </a:t>
            </a:r>
            <a:r>
              <a:rPr lang="en-US" b="1" dirty="0"/>
              <a:t>b</a:t>
            </a:r>
            <a:r>
              <a:rPr lang="en-US" dirty="0"/>
              <a:t>. Predicts self-similarity and scale invariance.</a:t>
            </a:r>
          </a:p>
          <a:p>
            <a:r>
              <a:rPr lang="en-US" b="1" dirty="0"/>
              <a:t>Prediction: Power-law relationship</a:t>
            </a:r>
            <a:endParaRPr lang="en-US" dirty="0"/>
          </a:p>
          <a:p>
            <a:pPr lvl="0"/>
            <a:endParaRPr lang="en-US" dirty="0"/>
          </a:p>
          <a:p>
            <a:endParaRPr lang="en-US" dirty="0"/>
          </a:p>
        </p:txBody>
      </p:sp>
      <p:pic>
        <p:nvPicPr>
          <p:cNvPr id="12" name="Picture 11">
            <a:extLst>
              <a:ext uri="{FF2B5EF4-FFF2-40B4-BE49-F238E27FC236}">
                <a16:creationId xmlns:a16="http://schemas.microsoft.com/office/drawing/2014/main" id="{180782A1-60F6-50BE-561D-09883427D925}"/>
              </a:ext>
            </a:extLst>
          </p:cNvPr>
          <p:cNvPicPr>
            <a:picLocks noChangeAspect="1"/>
          </p:cNvPicPr>
          <p:nvPr/>
        </p:nvPicPr>
        <p:blipFill>
          <a:blip r:embed="rId2"/>
          <a:stretch>
            <a:fillRect/>
          </a:stretch>
        </p:blipFill>
        <p:spPr>
          <a:xfrm>
            <a:off x="1993899" y="2951163"/>
            <a:ext cx="1516125" cy="568547"/>
          </a:xfrm>
          <a:prstGeom prst="rect">
            <a:avLst/>
          </a:prstGeom>
        </p:spPr>
      </p:pic>
    </p:spTree>
    <p:extLst>
      <p:ext uri="{BB962C8B-B14F-4D97-AF65-F5344CB8AC3E}">
        <p14:creationId xmlns:p14="http://schemas.microsoft.com/office/powerpoint/2010/main" val="3207427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4FC3-6A6E-9A0C-86E7-A00D7A90826D}"/>
              </a:ext>
            </a:extLst>
          </p:cNvPr>
          <p:cNvSpPr>
            <a:spLocks noGrp="1"/>
          </p:cNvSpPr>
          <p:nvPr>
            <p:ph type="title"/>
          </p:nvPr>
        </p:nvSpPr>
        <p:spPr/>
        <p:txBody>
          <a:bodyPr/>
          <a:lstStyle/>
          <a:p>
            <a:r>
              <a:rPr lang="en-US" b="1" dirty="0">
                <a:latin typeface="+mn-lt"/>
              </a:rPr>
              <a:t>Temperature kinetics</a:t>
            </a:r>
          </a:p>
        </p:txBody>
      </p:sp>
      <p:sp>
        <p:nvSpPr>
          <p:cNvPr id="3" name="Content Placeholder 2">
            <a:extLst>
              <a:ext uri="{FF2B5EF4-FFF2-40B4-BE49-F238E27FC236}">
                <a16:creationId xmlns:a16="http://schemas.microsoft.com/office/drawing/2014/main" id="{3E1D368A-6604-C1EF-5473-49B54E3EC9EC}"/>
              </a:ext>
            </a:extLst>
          </p:cNvPr>
          <p:cNvSpPr>
            <a:spLocks noGrp="1"/>
          </p:cNvSpPr>
          <p:nvPr>
            <p:ph idx="1"/>
          </p:nvPr>
        </p:nvSpPr>
        <p:spPr>
          <a:xfrm>
            <a:off x="628650" y="1690690"/>
            <a:ext cx="7886700" cy="4802184"/>
          </a:xfrm>
        </p:spPr>
        <p:txBody>
          <a:bodyPr>
            <a:normAutofit fontScale="85000" lnSpcReduction="10000"/>
          </a:bodyPr>
          <a:lstStyle/>
          <a:p>
            <a:r>
              <a:rPr lang="en-US" dirty="0"/>
              <a:t>Probability of speciation, extinction, and colonization grows multiplicatively with temperature or energy (= Arrhenius kinetics for metabolic rate, diversification as a Poisson process with a rate depending on temperature).</a:t>
            </a:r>
            <a:endParaRPr lang="en-US" b="1" dirty="0"/>
          </a:p>
          <a:p>
            <a:pPr lvl="0"/>
            <a:r>
              <a:rPr lang="en-US" b="1" dirty="0"/>
              <a:t>Form:</a:t>
            </a:r>
            <a:r>
              <a:rPr lang="en-US" dirty="0"/>
              <a:t>                            straight line on semi-log plot</a:t>
            </a:r>
          </a:p>
          <a:p>
            <a:pPr lvl="0"/>
            <a:r>
              <a:rPr lang="en-US" b="1" dirty="0"/>
              <a:t>Shape:</a:t>
            </a:r>
            <a:r>
              <a:rPr lang="en-US" dirty="0"/>
              <a:t> Purely accelerating increase (or decrease) with predictor. No upper bound.</a:t>
            </a:r>
          </a:p>
          <a:p>
            <a:pPr lvl="0"/>
            <a:r>
              <a:rPr lang="en-US" b="1" dirty="0"/>
              <a:t>Implication:</a:t>
            </a:r>
            <a:r>
              <a:rPr lang="en-US" dirty="0"/>
              <a:t> Each unit increase in energy multiplies richness by a constant factor.</a:t>
            </a:r>
          </a:p>
          <a:p>
            <a:r>
              <a:rPr lang="en-US" dirty="0"/>
              <a:t>Difference from power law: Power law implies proportional change in relative terms, while exponential implies proportional change in absolute rate.</a:t>
            </a:r>
          </a:p>
          <a:p>
            <a:r>
              <a:rPr lang="en-US" b="1" dirty="0"/>
              <a:t>Prediction: Exponential relationship</a:t>
            </a:r>
          </a:p>
          <a:p>
            <a:endParaRPr lang="en-US" dirty="0"/>
          </a:p>
        </p:txBody>
      </p:sp>
      <p:pic>
        <p:nvPicPr>
          <p:cNvPr id="10" name="Picture 9">
            <a:extLst>
              <a:ext uri="{FF2B5EF4-FFF2-40B4-BE49-F238E27FC236}">
                <a16:creationId xmlns:a16="http://schemas.microsoft.com/office/drawing/2014/main" id="{D29EB3C3-6A8D-50D7-18DF-C771A0B9168E}"/>
              </a:ext>
            </a:extLst>
          </p:cNvPr>
          <p:cNvPicPr>
            <a:picLocks noChangeAspect="1"/>
          </p:cNvPicPr>
          <p:nvPr/>
        </p:nvPicPr>
        <p:blipFill>
          <a:blip r:embed="rId2"/>
          <a:stretch>
            <a:fillRect/>
          </a:stretch>
        </p:blipFill>
        <p:spPr>
          <a:xfrm>
            <a:off x="1747837" y="2860452"/>
            <a:ext cx="1528763" cy="568548"/>
          </a:xfrm>
          <a:prstGeom prst="rect">
            <a:avLst/>
          </a:prstGeom>
        </p:spPr>
      </p:pic>
    </p:spTree>
    <p:extLst>
      <p:ext uri="{BB962C8B-B14F-4D97-AF65-F5344CB8AC3E}">
        <p14:creationId xmlns:p14="http://schemas.microsoft.com/office/powerpoint/2010/main" val="606990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4C16-5F6C-B8D1-CC1C-5AEC8D345E06}"/>
              </a:ext>
            </a:extLst>
          </p:cNvPr>
          <p:cNvSpPr>
            <a:spLocks noGrp="1"/>
          </p:cNvSpPr>
          <p:nvPr>
            <p:ph type="title"/>
          </p:nvPr>
        </p:nvSpPr>
        <p:spPr>
          <a:xfrm>
            <a:off x="628650" y="365127"/>
            <a:ext cx="7886700" cy="930274"/>
          </a:xfrm>
        </p:spPr>
        <p:txBody>
          <a:bodyPr/>
          <a:lstStyle/>
          <a:p>
            <a:r>
              <a:rPr lang="en-US" b="1" dirty="0">
                <a:latin typeface="+mn-lt"/>
              </a:rPr>
              <a:t>Energy limits</a:t>
            </a:r>
          </a:p>
        </p:txBody>
      </p:sp>
      <p:sp>
        <p:nvSpPr>
          <p:cNvPr id="3" name="Content Placeholder 2">
            <a:extLst>
              <a:ext uri="{FF2B5EF4-FFF2-40B4-BE49-F238E27FC236}">
                <a16:creationId xmlns:a16="http://schemas.microsoft.com/office/drawing/2014/main" id="{9C0B692F-C293-F6C6-4961-BA2DA64FCDCD}"/>
              </a:ext>
            </a:extLst>
          </p:cNvPr>
          <p:cNvSpPr>
            <a:spLocks noGrp="1"/>
          </p:cNvSpPr>
          <p:nvPr>
            <p:ph idx="1"/>
          </p:nvPr>
        </p:nvSpPr>
        <p:spPr>
          <a:xfrm>
            <a:off x="628650" y="1603378"/>
            <a:ext cx="7886700" cy="4816475"/>
          </a:xfrm>
        </p:spPr>
        <p:txBody>
          <a:bodyPr>
            <a:normAutofit fontScale="92500" lnSpcReduction="10000"/>
          </a:bodyPr>
          <a:lstStyle/>
          <a:p>
            <a:r>
              <a:rPr lang="en-US" dirty="0"/>
              <a:t>Energy limits species coexistence. But above some energy  or productivity level, other factors (habitat heterogeneity, biotic interactions, evolutionary time) become limiting, and additional energy does not lead to more species.</a:t>
            </a:r>
            <a:endParaRPr lang="en-US" b="1" dirty="0"/>
          </a:p>
          <a:p>
            <a:pPr lvl="0"/>
            <a:r>
              <a:rPr lang="en-US" b="1" dirty="0"/>
              <a:t>Form:</a:t>
            </a:r>
            <a:r>
              <a:rPr lang="en-US" dirty="0"/>
              <a:t> </a:t>
            </a:r>
          </a:p>
          <a:p>
            <a:pPr lvl="0"/>
            <a:r>
              <a:rPr lang="en-US" dirty="0"/>
              <a:t>            Michaelis–Menten or logistic relationship</a:t>
            </a:r>
          </a:p>
          <a:p>
            <a:pPr lvl="0"/>
            <a:r>
              <a:rPr lang="en-US" b="1" dirty="0"/>
              <a:t>Shape:</a:t>
            </a:r>
            <a:r>
              <a:rPr lang="en-US" dirty="0"/>
              <a:t> Initially steep rise with energy but levels off to a maximum.</a:t>
            </a:r>
          </a:p>
          <a:p>
            <a:pPr lvl="0"/>
            <a:r>
              <a:rPr lang="en-US" b="1" dirty="0"/>
              <a:t>Implication:</a:t>
            </a:r>
            <a:r>
              <a:rPr lang="en-US" dirty="0"/>
              <a:t> Predicts a ceiling to richness at high energy—common in productivity–diversity models.</a:t>
            </a:r>
          </a:p>
          <a:p>
            <a:r>
              <a:rPr lang="en-US" b="1" dirty="0"/>
              <a:t>Prediction: Saturating (asymptotic) relationship</a:t>
            </a:r>
            <a:endParaRPr lang="en-US" dirty="0"/>
          </a:p>
          <a:p>
            <a:endParaRPr lang="en-US" dirty="0"/>
          </a:p>
        </p:txBody>
      </p:sp>
      <p:pic>
        <p:nvPicPr>
          <p:cNvPr id="7" name="Picture 6">
            <a:extLst>
              <a:ext uri="{FF2B5EF4-FFF2-40B4-BE49-F238E27FC236}">
                <a16:creationId xmlns:a16="http://schemas.microsoft.com/office/drawing/2014/main" id="{AB97F5FC-4C97-A016-A82D-DE850BF12854}"/>
              </a:ext>
            </a:extLst>
          </p:cNvPr>
          <p:cNvPicPr>
            <a:picLocks noChangeAspect="1"/>
          </p:cNvPicPr>
          <p:nvPr/>
        </p:nvPicPr>
        <p:blipFill>
          <a:blip r:embed="rId2"/>
          <a:srcRect t="-1" r="2922" b="-2288"/>
          <a:stretch>
            <a:fillRect/>
          </a:stretch>
        </p:blipFill>
        <p:spPr>
          <a:xfrm>
            <a:off x="1893887" y="3206754"/>
            <a:ext cx="3744913" cy="496888"/>
          </a:xfrm>
          <a:prstGeom prst="rect">
            <a:avLst/>
          </a:prstGeom>
        </p:spPr>
      </p:pic>
    </p:spTree>
    <p:extLst>
      <p:ext uri="{BB962C8B-B14F-4D97-AF65-F5344CB8AC3E}">
        <p14:creationId xmlns:p14="http://schemas.microsoft.com/office/powerpoint/2010/main" val="2246737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16C4-9ED8-96A2-AE88-5AE17E108CCF}"/>
              </a:ext>
            </a:extLst>
          </p:cNvPr>
          <p:cNvSpPr>
            <a:spLocks noGrp="1"/>
          </p:cNvSpPr>
          <p:nvPr>
            <p:ph type="title"/>
          </p:nvPr>
        </p:nvSpPr>
        <p:spPr>
          <a:xfrm>
            <a:off x="454025" y="134937"/>
            <a:ext cx="8235950" cy="1325563"/>
          </a:xfrm>
        </p:spPr>
        <p:txBody>
          <a:bodyPr/>
          <a:lstStyle/>
          <a:p>
            <a:r>
              <a:rPr lang="en-US" b="1" dirty="0">
                <a:latin typeface="+mn-lt"/>
              </a:rPr>
              <a:t>Null model: Geometric constraints</a:t>
            </a:r>
          </a:p>
        </p:txBody>
      </p:sp>
      <p:sp>
        <p:nvSpPr>
          <p:cNvPr id="3" name="Content Placeholder 2">
            <a:extLst>
              <a:ext uri="{FF2B5EF4-FFF2-40B4-BE49-F238E27FC236}">
                <a16:creationId xmlns:a16="http://schemas.microsoft.com/office/drawing/2014/main" id="{F3A0B5A1-ECD3-6D91-F3A2-E8D5FBC33D1A}"/>
              </a:ext>
            </a:extLst>
          </p:cNvPr>
          <p:cNvSpPr>
            <a:spLocks noGrp="1"/>
          </p:cNvSpPr>
          <p:nvPr>
            <p:ph idx="1"/>
          </p:nvPr>
        </p:nvSpPr>
        <p:spPr>
          <a:xfrm>
            <a:off x="628650" y="1460500"/>
            <a:ext cx="8061325" cy="5133973"/>
          </a:xfrm>
        </p:spPr>
        <p:txBody>
          <a:bodyPr>
            <a:normAutofit fontScale="92500" lnSpcReduction="10000"/>
          </a:bodyPr>
          <a:lstStyle/>
          <a:p>
            <a:r>
              <a:rPr lang="en-US" dirty="0"/>
              <a:t>Mid-domain effect: On a bounded domain (Earth’s surface from pole to pole, or on a mountain from lowland to the peak), species ranges placed randomly must overlap most in the middle of the domain.</a:t>
            </a:r>
          </a:p>
          <a:p>
            <a:r>
              <a:rPr lang="en-US" dirty="0"/>
              <a:t>This purely geometric property yields a hump-shaped richness peak at the equator even without environmental gradients.</a:t>
            </a:r>
          </a:p>
          <a:p>
            <a:r>
              <a:rPr lang="en-US" dirty="0"/>
              <a:t>The mechanism: species ranges cannot extend beyond the poles, so they are “compressed” toward the </a:t>
            </a:r>
            <a:r>
              <a:rPr lang="en-US" dirty="0" err="1"/>
              <a:t>centre</a:t>
            </a:r>
            <a:r>
              <a:rPr lang="en-US" dirty="0"/>
              <a:t>, creating a stacking of ranges near the equator.</a:t>
            </a:r>
          </a:p>
          <a:p>
            <a:r>
              <a:rPr lang="en-US" dirty="0"/>
              <a:t>Use: a baseline for testing whether observed LDG exceeds what geometry alone would produce.</a:t>
            </a:r>
          </a:p>
          <a:p>
            <a:r>
              <a:rPr lang="en-US" b="1" dirty="0"/>
              <a:t>Prediction: richness peaks at mid-latitudes and mid-elevations</a:t>
            </a:r>
            <a:endParaRPr lang="en-US" dirty="0"/>
          </a:p>
        </p:txBody>
      </p:sp>
    </p:spTree>
    <p:extLst>
      <p:ext uri="{BB962C8B-B14F-4D97-AF65-F5344CB8AC3E}">
        <p14:creationId xmlns:p14="http://schemas.microsoft.com/office/powerpoint/2010/main" val="1956983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07E4E-D02A-5ACE-9974-02864595BFC7}"/>
              </a:ext>
            </a:extLst>
          </p:cNvPr>
          <p:cNvSpPr>
            <a:spLocks noGrp="1"/>
          </p:cNvSpPr>
          <p:nvPr>
            <p:ph type="title"/>
          </p:nvPr>
        </p:nvSpPr>
        <p:spPr>
          <a:xfrm>
            <a:off x="260350" y="149372"/>
            <a:ext cx="7886700" cy="1325563"/>
          </a:xfrm>
        </p:spPr>
        <p:txBody>
          <a:bodyPr/>
          <a:lstStyle/>
          <a:p>
            <a:r>
              <a:rPr lang="en-US" b="1" dirty="0">
                <a:latin typeface="+mn-lt"/>
              </a:rPr>
              <a:t>Predictions</a:t>
            </a:r>
          </a:p>
        </p:txBody>
      </p:sp>
      <p:pic>
        <p:nvPicPr>
          <p:cNvPr id="7" name="Picture 6">
            <a:extLst>
              <a:ext uri="{FF2B5EF4-FFF2-40B4-BE49-F238E27FC236}">
                <a16:creationId xmlns:a16="http://schemas.microsoft.com/office/drawing/2014/main" id="{DD82B7F4-3F8D-40CA-4D30-B488D9E2359F}"/>
              </a:ext>
            </a:extLst>
          </p:cNvPr>
          <p:cNvPicPr>
            <a:picLocks noChangeAspect="1"/>
          </p:cNvPicPr>
          <p:nvPr/>
        </p:nvPicPr>
        <p:blipFill>
          <a:blip r:embed="rId2"/>
          <a:srcRect l="-556" r="556" b="3383"/>
          <a:stretch>
            <a:fillRect/>
          </a:stretch>
        </p:blipFill>
        <p:spPr>
          <a:xfrm>
            <a:off x="0" y="1474935"/>
            <a:ext cx="9144000" cy="3342846"/>
          </a:xfrm>
          <a:prstGeom prst="rect">
            <a:avLst/>
          </a:prstGeom>
        </p:spPr>
      </p:pic>
    </p:spTree>
    <p:extLst>
      <p:ext uri="{BB962C8B-B14F-4D97-AF65-F5344CB8AC3E}">
        <p14:creationId xmlns:p14="http://schemas.microsoft.com/office/powerpoint/2010/main" val="746690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52B7-6EB2-F3FC-F202-709B7564BE1F}"/>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881C09AB-1D5E-930C-0D75-276BC3739AF7}"/>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55FDD48-D5C0-98DA-3077-D41E42B78FCF}"/>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4747342-C7A1-2339-6113-AEE74A755152}"/>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D36C0-7CBF-6A50-D5D3-205CC9D58F3B}"/>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BD5B723-1764-7C1B-4CD2-61A6FCDD8946}"/>
              </a:ext>
            </a:extLst>
          </p:cNvPr>
          <p:cNvSpPr/>
          <p:nvPr/>
        </p:nvSpPr>
        <p:spPr>
          <a:xfrm>
            <a:off x="2660654" y="280990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F78EFFF-C31C-644B-C395-1670781E3CA4}"/>
              </a:ext>
            </a:extLst>
          </p:cNvPr>
          <p:cNvSpPr/>
          <p:nvPr/>
        </p:nvSpPr>
        <p:spPr>
          <a:xfrm>
            <a:off x="5590532" y="381476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4AB8A2-43A1-E9DC-E261-342CEE4BA26D}"/>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E38B1B-2A1B-8D1A-48A3-11DAAD987B6C}"/>
              </a:ext>
            </a:extLst>
          </p:cNvPr>
          <p:cNvSpPr/>
          <p:nvPr/>
        </p:nvSpPr>
        <p:spPr>
          <a:xfrm>
            <a:off x="2995936" y="443079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277DFD-9C41-404B-A0A4-FEE1646BD0AF}"/>
              </a:ext>
            </a:extLst>
          </p:cNvPr>
          <p:cNvSpPr/>
          <p:nvPr/>
        </p:nvSpPr>
        <p:spPr>
          <a:xfrm>
            <a:off x="6040175" y="280990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4D64B1-8956-4BC3-5238-6A20F2F7152D}"/>
              </a:ext>
            </a:extLst>
          </p:cNvPr>
          <p:cNvSpPr/>
          <p:nvPr/>
        </p:nvSpPr>
        <p:spPr>
          <a:xfrm>
            <a:off x="3133100"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27F17A2-4977-4ABF-5D61-E4D468BF6AC4}"/>
              </a:ext>
            </a:extLst>
          </p:cNvPr>
          <p:cNvSpPr/>
          <p:nvPr/>
        </p:nvSpPr>
        <p:spPr>
          <a:xfrm>
            <a:off x="6508782" y="439007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DC8DE6-959C-C26C-05CE-FD23DE1E0731}"/>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38F4599-A3AB-83DF-E395-5FE21FA0D21C}"/>
              </a:ext>
            </a:extLst>
          </p:cNvPr>
          <p:cNvSpPr/>
          <p:nvPr/>
        </p:nvSpPr>
        <p:spPr>
          <a:xfrm>
            <a:off x="4813306" y="3873939"/>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49BFC3-2B51-6302-0D7F-85FE1F0B969D}"/>
              </a:ext>
            </a:extLst>
          </p:cNvPr>
          <p:cNvSpPr/>
          <p:nvPr/>
        </p:nvSpPr>
        <p:spPr>
          <a:xfrm>
            <a:off x="4215140" y="433363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EC4F9AB-6F3B-775F-946C-4AA2188B27D6}"/>
              </a:ext>
            </a:extLst>
          </p:cNvPr>
          <p:cNvSpPr/>
          <p:nvPr/>
        </p:nvSpPr>
        <p:spPr>
          <a:xfrm>
            <a:off x="5057160" y="433869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2F66715-633F-F9A8-836C-BFC363459ED8}"/>
              </a:ext>
            </a:extLst>
          </p:cNvPr>
          <p:cNvSpPr/>
          <p:nvPr/>
        </p:nvSpPr>
        <p:spPr>
          <a:xfrm>
            <a:off x="2462522" y="391239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8E5529C-7DAF-FB4E-551A-F6BAEAAF1A78}"/>
              </a:ext>
            </a:extLst>
          </p:cNvPr>
          <p:cNvSpPr/>
          <p:nvPr/>
        </p:nvSpPr>
        <p:spPr>
          <a:xfrm>
            <a:off x="3350294" y="3343457"/>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46A009E-A9A0-30A1-DD48-4E3FFF96F57A}"/>
              </a:ext>
            </a:extLst>
          </p:cNvPr>
          <p:cNvSpPr/>
          <p:nvPr/>
        </p:nvSpPr>
        <p:spPr>
          <a:xfrm>
            <a:off x="3887474" y="32144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06637A3-A0CF-96EF-73BD-EB83B2555894}"/>
              </a:ext>
            </a:extLst>
          </p:cNvPr>
          <p:cNvSpPr/>
          <p:nvPr/>
        </p:nvSpPr>
        <p:spPr>
          <a:xfrm>
            <a:off x="3811274" y="269617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608385-219F-9590-8553-42C3BF6871E4}"/>
              </a:ext>
            </a:extLst>
          </p:cNvPr>
          <p:cNvSpPr/>
          <p:nvPr/>
        </p:nvSpPr>
        <p:spPr>
          <a:xfrm>
            <a:off x="4775217" y="2818332"/>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C99377E-36A6-BAC1-9543-839EF6122F3F}"/>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0EAE0E-7F76-C4FD-5AD2-E4DAC319B411}"/>
              </a:ext>
            </a:extLst>
          </p:cNvPr>
          <p:cNvSpPr/>
          <p:nvPr/>
        </p:nvSpPr>
        <p:spPr>
          <a:xfrm>
            <a:off x="5853434" y="43848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85995A7-16A6-0C2A-F55F-6A9622AAF638}"/>
              </a:ext>
            </a:extLst>
          </p:cNvPr>
          <p:cNvSpPr/>
          <p:nvPr/>
        </p:nvSpPr>
        <p:spPr>
          <a:xfrm>
            <a:off x="3605538" y="438150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F5557AA-F5C2-12A1-6F27-523F1F4BFBDA}"/>
              </a:ext>
            </a:extLst>
          </p:cNvPr>
          <p:cNvSpPr/>
          <p:nvPr/>
        </p:nvSpPr>
        <p:spPr>
          <a:xfrm>
            <a:off x="4279917" y="381524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18AC233-A5E3-7861-DA1D-66C937A89A35}"/>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7688AC5-2771-78A0-CBF4-D5B206215D8F}"/>
              </a:ext>
            </a:extLst>
          </p:cNvPr>
          <p:cNvSpPr/>
          <p:nvPr/>
        </p:nvSpPr>
        <p:spPr>
          <a:xfrm>
            <a:off x="5750566" y="331160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082B60-C67D-1214-93C7-EEDA88647D31}"/>
              </a:ext>
            </a:extLst>
          </p:cNvPr>
          <p:cNvSpPr/>
          <p:nvPr/>
        </p:nvSpPr>
        <p:spPr>
          <a:xfrm>
            <a:off x="2816886" y="338887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D580341-7981-317A-7E9C-D61D3CD88037}"/>
              </a:ext>
            </a:extLst>
          </p:cNvPr>
          <p:cNvSpPr/>
          <p:nvPr/>
        </p:nvSpPr>
        <p:spPr>
          <a:xfrm>
            <a:off x="2405379" y="323258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5ABDEBD-5883-D3F2-74B2-6148B981468A}"/>
              </a:ext>
            </a:extLst>
          </p:cNvPr>
          <p:cNvSpPr/>
          <p:nvPr/>
        </p:nvSpPr>
        <p:spPr>
          <a:xfrm>
            <a:off x="1986289" y="2868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27EB60B-5A9C-5ED6-859A-56739CF7D77C}"/>
              </a:ext>
            </a:extLst>
          </p:cNvPr>
          <p:cNvSpPr/>
          <p:nvPr/>
        </p:nvSpPr>
        <p:spPr>
          <a:xfrm>
            <a:off x="2005339" y="367004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9865B1-C608-8FB6-8701-DEF45E60FCB5}"/>
              </a:ext>
            </a:extLst>
          </p:cNvPr>
          <p:cNvSpPr/>
          <p:nvPr/>
        </p:nvSpPr>
        <p:spPr>
          <a:xfrm>
            <a:off x="2028202" y="4215882"/>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A9D1170-846C-B7C4-5AE4-67DBFEC26CF6}"/>
              </a:ext>
            </a:extLst>
          </p:cNvPr>
          <p:cNvSpPr/>
          <p:nvPr/>
        </p:nvSpPr>
        <p:spPr>
          <a:xfrm>
            <a:off x="6192563" y="343022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C0B4310-0404-789F-AE10-0A180B21503A}"/>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4845F3B-1F15-FF61-F5FB-3DACC06589DD}"/>
              </a:ext>
            </a:extLst>
          </p:cNvPr>
          <p:cNvSpPr/>
          <p:nvPr/>
        </p:nvSpPr>
        <p:spPr>
          <a:xfrm>
            <a:off x="6162022" y="396287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EDD4AD4-5A47-A33B-291A-708E9080FCC5}"/>
              </a:ext>
            </a:extLst>
          </p:cNvPr>
          <p:cNvCxnSpPr>
            <a:cxnSpLocks/>
          </p:cNvCxnSpPr>
          <p:nvPr/>
        </p:nvCxnSpPr>
        <p:spPr>
          <a:xfrm>
            <a:off x="1850362" y="3740334"/>
            <a:ext cx="49760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A62D386-F48B-1FD3-93FA-1F29C0B196D5}"/>
              </a:ext>
            </a:extLst>
          </p:cNvPr>
          <p:cNvSpPr txBox="1"/>
          <p:nvPr/>
        </p:nvSpPr>
        <p:spPr>
          <a:xfrm>
            <a:off x="2660654" y="1029717"/>
            <a:ext cx="5939190" cy="707886"/>
          </a:xfrm>
          <a:prstGeom prst="rect">
            <a:avLst/>
          </a:prstGeom>
          <a:noFill/>
        </p:spPr>
        <p:txBody>
          <a:bodyPr wrap="none" rtlCol="0">
            <a:spAutoFit/>
          </a:bodyPr>
          <a:lstStyle/>
          <a:p>
            <a:r>
              <a:rPr lang="en-US" sz="4000" b="1" dirty="0"/>
              <a:t>H</a:t>
            </a:r>
            <a:r>
              <a:rPr lang="en-US" sz="4000" b="1" baseline="-25000" dirty="0"/>
              <a:t>0</a:t>
            </a:r>
            <a:r>
              <a:rPr lang="en-US" sz="4000" b="1" dirty="0"/>
              <a:t>: There is no relationship</a:t>
            </a:r>
          </a:p>
        </p:txBody>
      </p:sp>
      <p:sp>
        <p:nvSpPr>
          <p:cNvPr id="4" name="TextBox 3">
            <a:extLst>
              <a:ext uri="{FF2B5EF4-FFF2-40B4-BE49-F238E27FC236}">
                <a16:creationId xmlns:a16="http://schemas.microsoft.com/office/drawing/2014/main" id="{248AEFDD-0998-D354-C8C1-D96904B1D77E}"/>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84ABD7BA-2877-150C-2572-1EC38EDD26D1}"/>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3938615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C6A9E-10A4-7058-6BC6-AF62A3E71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FE9EF-A01E-64C7-7B2D-44BC5BD8B60D}"/>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6B5FFD46-D61B-56BF-A0EF-A7FF04248ACE}"/>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FE54EAC-6791-4ED9-DCFB-63D29F03CD46}"/>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7A00C4E-094B-DE07-F400-C779DE265171}"/>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A73007-1543-90A3-DFF5-7C1D5871E4D2}"/>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5C6A39-E617-BE2D-49BA-0E615534ECAF}"/>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3E795A0-1A07-58B1-F830-92ED16B1DD88}"/>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515E1D7-4EDC-3D69-6956-E471660479E2}"/>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C8C13C1-108D-6EC2-B7E1-B1385B8531BD}"/>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8419F76-8734-B76D-12BB-CDB758310AF7}"/>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D1037E-50F6-66EA-9CDE-2EDECF7467A4}"/>
              </a:ext>
            </a:extLst>
          </p:cNvPr>
          <p:cNvSpPr txBox="1"/>
          <p:nvPr/>
        </p:nvSpPr>
        <p:spPr>
          <a:xfrm>
            <a:off x="2660654" y="1029717"/>
            <a:ext cx="5411097" cy="707886"/>
          </a:xfrm>
          <a:prstGeom prst="rect">
            <a:avLst/>
          </a:prstGeom>
          <a:noFill/>
        </p:spPr>
        <p:txBody>
          <a:bodyPr wrap="none" rtlCol="0">
            <a:spAutoFit/>
          </a:bodyPr>
          <a:lstStyle/>
          <a:p>
            <a:r>
              <a:rPr lang="en-US" sz="4000" b="1" dirty="0"/>
              <a:t>This is my observed data</a:t>
            </a:r>
          </a:p>
        </p:txBody>
      </p:sp>
      <p:sp>
        <p:nvSpPr>
          <p:cNvPr id="4" name="TextBox 3">
            <a:extLst>
              <a:ext uri="{FF2B5EF4-FFF2-40B4-BE49-F238E27FC236}">
                <a16:creationId xmlns:a16="http://schemas.microsoft.com/office/drawing/2014/main" id="{D006E3BD-F9B7-AD1F-05D0-8B5B1D0DA74F}"/>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EF25CF31-B93A-86C4-AE30-3534E99AE78A}"/>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3108234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DB7DD-DFDB-DE95-745C-9F657E4AA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04FFC-B13C-2C80-9DB2-CDF1CDC21BD4}"/>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04DCEE46-193F-9B7B-01D7-912E0BBAC63C}"/>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904C431-2E37-704C-EC39-830C7DA1CE66}"/>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29873D5-28CE-3574-BFD9-554C42D2FDA6}"/>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CA0C637-00AF-DE28-E9EE-9B1EC43A2C03}"/>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E1E814B-ABCD-609E-7C39-40EC4EDA8CD3}"/>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A32453-7857-92DF-955B-D640B6B7E5F7}"/>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3C357D1-3A8F-489E-48F4-830221EF4EE9}"/>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95B080-5C91-3BF6-476A-B300C598E3DB}"/>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D27B1B8-A239-F047-D33E-8D89F9F32D00}"/>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4A897027-81B9-2C8F-83E1-8DDA1C672A05}"/>
              </a:ext>
            </a:extLst>
          </p:cNvPr>
          <p:cNvCxnSpPr>
            <a:cxnSpLocks/>
          </p:cNvCxnSpPr>
          <p:nvPr/>
        </p:nvCxnSpPr>
        <p:spPr>
          <a:xfrm flipV="1">
            <a:off x="2083981" y="2509284"/>
            <a:ext cx="4776559" cy="2179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C1F0AAD-E880-82BC-01C4-F59FF8F3E9DA}"/>
              </a:ext>
            </a:extLst>
          </p:cNvPr>
          <p:cNvSpPr txBox="1"/>
          <p:nvPr/>
        </p:nvSpPr>
        <p:spPr>
          <a:xfrm>
            <a:off x="2660654" y="1029717"/>
            <a:ext cx="5411097" cy="707886"/>
          </a:xfrm>
          <a:prstGeom prst="rect">
            <a:avLst/>
          </a:prstGeom>
          <a:noFill/>
        </p:spPr>
        <p:txBody>
          <a:bodyPr wrap="none" rtlCol="0">
            <a:spAutoFit/>
          </a:bodyPr>
          <a:lstStyle/>
          <a:p>
            <a:r>
              <a:rPr lang="en-US" sz="4000" b="1" dirty="0"/>
              <a:t>This is my observed data</a:t>
            </a:r>
          </a:p>
        </p:txBody>
      </p:sp>
      <p:sp>
        <p:nvSpPr>
          <p:cNvPr id="4" name="TextBox 3">
            <a:extLst>
              <a:ext uri="{FF2B5EF4-FFF2-40B4-BE49-F238E27FC236}">
                <a16:creationId xmlns:a16="http://schemas.microsoft.com/office/drawing/2014/main" id="{A48CC689-EDA1-B070-E951-C9EAECDD2A1F}"/>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35EE35A8-0842-2A7A-6505-162E6C758B36}"/>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1997369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ED90-64EB-C888-A177-1CB9CCB0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CB68E-E98A-0501-9DC0-200FC0D5A603}"/>
              </a:ext>
            </a:extLst>
          </p:cNvPr>
          <p:cNvSpPr>
            <a:spLocks noGrp="1"/>
          </p:cNvSpPr>
          <p:nvPr>
            <p:ph type="title"/>
          </p:nvPr>
        </p:nvSpPr>
        <p:spPr>
          <a:xfrm>
            <a:off x="463550" y="327026"/>
            <a:ext cx="8337550" cy="1325563"/>
          </a:xfrm>
        </p:spPr>
        <p:txBody>
          <a:bodyPr/>
          <a:lstStyle/>
          <a:p>
            <a:r>
              <a:rPr lang="en-US" b="1" dirty="0">
                <a:latin typeface="Arial Black" panose="020B0A04020102020204" pitchFamily="34" charset="0"/>
              </a:rPr>
              <a:t>THREE BIODIVERSITY PATTERNS</a:t>
            </a:r>
          </a:p>
        </p:txBody>
      </p:sp>
      <p:sp>
        <p:nvSpPr>
          <p:cNvPr id="3" name="Content Placeholder 2">
            <a:extLst>
              <a:ext uri="{FF2B5EF4-FFF2-40B4-BE49-F238E27FC236}">
                <a16:creationId xmlns:a16="http://schemas.microsoft.com/office/drawing/2014/main" id="{16D8EC74-EF0C-EBFA-D97E-B61EDCC5BB96}"/>
              </a:ext>
            </a:extLst>
          </p:cNvPr>
          <p:cNvSpPr>
            <a:spLocks noGrp="1"/>
          </p:cNvSpPr>
          <p:nvPr>
            <p:ph idx="1"/>
          </p:nvPr>
        </p:nvSpPr>
        <p:spPr>
          <a:xfrm>
            <a:off x="374650" y="2100262"/>
            <a:ext cx="8515350" cy="2657475"/>
          </a:xfrm>
        </p:spPr>
        <p:txBody>
          <a:bodyPr>
            <a:noAutofit/>
          </a:bodyPr>
          <a:lstStyle/>
          <a:p>
            <a:pPr marL="0" indent="0">
              <a:buNone/>
            </a:pPr>
            <a:r>
              <a:rPr lang="en-US" sz="5000" b="1" dirty="0"/>
              <a:t>latitudinal diversity gradient</a:t>
            </a:r>
          </a:p>
          <a:p>
            <a:pPr marL="0" indent="0">
              <a:buNone/>
            </a:pPr>
            <a:r>
              <a:rPr lang="en-US" sz="5000" b="1" dirty="0"/>
              <a:t>elevational diversity gradient</a:t>
            </a:r>
          </a:p>
          <a:p>
            <a:pPr marL="0" indent="0">
              <a:buNone/>
            </a:pPr>
            <a:r>
              <a:rPr lang="en-US" sz="5000" b="1" dirty="0"/>
              <a:t>species-area relationship</a:t>
            </a:r>
          </a:p>
        </p:txBody>
      </p:sp>
    </p:spTree>
    <p:extLst>
      <p:ext uri="{BB962C8B-B14F-4D97-AF65-F5344CB8AC3E}">
        <p14:creationId xmlns:p14="http://schemas.microsoft.com/office/powerpoint/2010/main" val="204318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ED5ED-7A68-F811-48E5-0A3FAFB67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1B3DC-D3AF-ECDB-6F45-C90332B0FFA3}"/>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999BE3FE-402C-11D5-F6C1-964570230541}"/>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622EAF6-A223-142F-211D-D80D22F19045}"/>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313DB1F-192E-E88E-2B92-7DAC4E89E74D}"/>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2A6097-B73C-F19A-79DF-7D401DF096A7}"/>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1A5F29-195D-0F16-0562-02C806A24513}"/>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FC8EDC5-F336-8671-199B-546B739929AD}"/>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8AB5A39-0A35-6A86-1A39-FB5C216B7928}"/>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7B9AD43-7453-75E9-9B1A-A8DA4A767C33}"/>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7AD63FC-762E-D03F-3DA9-66EDC888C66E}"/>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678BA0FF-166C-8899-19AD-BE472C506015}"/>
              </a:ext>
            </a:extLst>
          </p:cNvPr>
          <p:cNvCxnSpPr>
            <a:cxnSpLocks/>
          </p:cNvCxnSpPr>
          <p:nvPr/>
        </p:nvCxnSpPr>
        <p:spPr>
          <a:xfrm flipV="1">
            <a:off x="1915095" y="2590446"/>
            <a:ext cx="4776559" cy="2179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66D04EA-044C-0A62-BB0C-AF080F3E2C0B}"/>
              </a:ext>
            </a:extLst>
          </p:cNvPr>
          <p:cNvSpPr txBox="1"/>
          <p:nvPr/>
        </p:nvSpPr>
        <p:spPr>
          <a:xfrm>
            <a:off x="2968999" y="450533"/>
            <a:ext cx="6039406" cy="1477328"/>
          </a:xfrm>
          <a:prstGeom prst="rect">
            <a:avLst/>
          </a:prstGeom>
          <a:noFill/>
        </p:spPr>
        <p:txBody>
          <a:bodyPr wrap="square" rtlCol="0">
            <a:spAutoFit/>
          </a:bodyPr>
          <a:lstStyle/>
          <a:p>
            <a:r>
              <a:rPr lang="en-US" sz="3000" b="1" dirty="0"/>
              <a:t>What is the probability of observing data that this extreme, assuming that the null hypothesis holds?</a:t>
            </a:r>
          </a:p>
        </p:txBody>
      </p:sp>
      <p:sp>
        <p:nvSpPr>
          <p:cNvPr id="4" name="TextBox 3">
            <a:extLst>
              <a:ext uri="{FF2B5EF4-FFF2-40B4-BE49-F238E27FC236}">
                <a16:creationId xmlns:a16="http://schemas.microsoft.com/office/drawing/2014/main" id="{8ED6B284-1FAD-3ECA-10F2-404AB4B142C3}"/>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9605D977-D6A9-43A5-558A-4DD86E650719}"/>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954979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A3E6-5E95-D012-A11C-7FAA75210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01A57-A1B5-0888-4FE7-693B0757C947}"/>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3B8E41B1-EB1F-16DA-01F5-B0AF44C9C315}"/>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6F2CA97-742C-724E-9EC9-9F5D13279BAB}"/>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1D8DF30-F1BB-1AB4-A4B3-50E788AFE20C}"/>
              </a:ext>
            </a:extLst>
          </p:cNvPr>
          <p:cNvSpPr/>
          <p:nvPr/>
        </p:nvSpPr>
        <p:spPr>
          <a:xfrm>
            <a:off x="2283460" y="457581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00F0015-C0A7-BC98-20CA-8FB3B7ABC32F}"/>
              </a:ext>
            </a:extLst>
          </p:cNvPr>
          <p:cNvSpPr/>
          <p:nvPr/>
        </p:nvSpPr>
        <p:spPr>
          <a:xfrm>
            <a:off x="3658870" y="387096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9C18DDB-D7F5-69D0-0162-F9F7D67B0BD4}"/>
              </a:ext>
            </a:extLst>
          </p:cNvPr>
          <p:cNvSpPr/>
          <p:nvPr/>
        </p:nvSpPr>
        <p:spPr>
          <a:xfrm>
            <a:off x="2660654" y="280990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6D91312-7CFC-00DB-E4EF-F7434C9C2F5A}"/>
              </a:ext>
            </a:extLst>
          </p:cNvPr>
          <p:cNvSpPr/>
          <p:nvPr/>
        </p:nvSpPr>
        <p:spPr>
          <a:xfrm>
            <a:off x="5590532" y="381476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542A24F-ACFD-9531-D75B-0048E8276B25}"/>
              </a:ext>
            </a:extLst>
          </p:cNvPr>
          <p:cNvSpPr/>
          <p:nvPr/>
        </p:nvSpPr>
        <p:spPr>
          <a:xfrm>
            <a:off x="4371346" y="331803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C14C97E-5974-7853-00CD-9D4F936DB876}"/>
              </a:ext>
            </a:extLst>
          </p:cNvPr>
          <p:cNvSpPr/>
          <p:nvPr/>
        </p:nvSpPr>
        <p:spPr>
          <a:xfrm>
            <a:off x="2995936" y="443079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A599C88-2048-BED6-B716-E44D3225CC8A}"/>
              </a:ext>
            </a:extLst>
          </p:cNvPr>
          <p:cNvSpPr/>
          <p:nvPr/>
        </p:nvSpPr>
        <p:spPr>
          <a:xfrm>
            <a:off x="6040175" y="280990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0E48C41-BEA9-E9DA-287D-5F99134CC28A}"/>
              </a:ext>
            </a:extLst>
          </p:cNvPr>
          <p:cNvSpPr/>
          <p:nvPr/>
        </p:nvSpPr>
        <p:spPr>
          <a:xfrm>
            <a:off x="3133100" y="289155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E76879F-FA08-66EE-81E1-1EBDCCE5FBCE}"/>
              </a:ext>
            </a:extLst>
          </p:cNvPr>
          <p:cNvSpPr/>
          <p:nvPr/>
        </p:nvSpPr>
        <p:spPr>
          <a:xfrm>
            <a:off x="6508782" y="439007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95053B9-3DBB-E828-01BA-0340ED07FF61}"/>
              </a:ext>
            </a:extLst>
          </p:cNvPr>
          <p:cNvSpPr/>
          <p:nvPr/>
        </p:nvSpPr>
        <p:spPr>
          <a:xfrm>
            <a:off x="5057151" y="347573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61CF483-6332-9E42-CBE7-505B790EBE3B}"/>
              </a:ext>
            </a:extLst>
          </p:cNvPr>
          <p:cNvSpPr/>
          <p:nvPr/>
        </p:nvSpPr>
        <p:spPr>
          <a:xfrm>
            <a:off x="4813306" y="3873939"/>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F89AEC8-E647-65A0-4F05-D0FCCBA32F59}"/>
              </a:ext>
            </a:extLst>
          </p:cNvPr>
          <p:cNvSpPr/>
          <p:nvPr/>
        </p:nvSpPr>
        <p:spPr>
          <a:xfrm>
            <a:off x="4215140" y="433363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2920D7-2681-3977-B8D7-84624A983E98}"/>
              </a:ext>
            </a:extLst>
          </p:cNvPr>
          <p:cNvSpPr/>
          <p:nvPr/>
        </p:nvSpPr>
        <p:spPr>
          <a:xfrm>
            <a:off x="5057160" y="433869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7595680-4E3F-C407-0B0E-A29D7F9923CB}"/>
              </a:ext>
            </a:extLst>
          </p:cNvPr>
          <p:cNvSpPr/>
          <p:nvPr/>
        </p:nvSpPr>
        <p:spPr>
          <a:xfrm>
            <a:off x="2462522" y="391239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332867A-A82E-EED0-54B6-61E9CD77F591}"/>
              </a:ext>
            </a:extLst>
          </p:cNvPr>
          <p:cNvSpPr/>
          <p:nvPr/>
        </p:nvSpPr>
        <p:spPr>
          <a:xfrm>
            <a:off x="3350294" y="3343457"/>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3947ADC-7C88-14DD-D15B-471158795022}"/>
              </a:ext>
            </a:extLst>
          </p:cNvPr>
          <p:cNvSpPr/>
          <p:nvPr/>
        </p:nvSpPr>
        <p:spPr>
          <a:xfrm>
            <a:off x="3887474" y="321445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D3CDB72-0020-3D50-3BE2-14B2F0EC04BD}"/>
              </a:ext>
            </a:extLst>
          </p:cNvPr>
          <p:cNvSpPr/>
          <p:nvPr/>
        </p:nvSpPr>
        <p:spPr>
          <a:xfrm>
            <a:off x="3811274" y="269617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1056358-0329-B4BF-7B54-6299DDDA3894}"/>
              </a:ext>
            </a:extLst>
          </p:cNvPr>
          <p:cNvSpPr/>
          <p:nvPr/>
        </p:nvSpPr>
        <p:spPr>
          <a:xfrm>
            <a:off x="4775217" y="2818332"/>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B6B424C-0636-CAEA-DAB7-1BF369B6B180}"/>
              </a:ext>
            </a:extLst>
          </p:cNvPr>
          <p:cNvSpPr/>
          <p:nvPr/>
        </p:nvSpPr>
        <p:spPr>
          <a:xfrm>
            <a:off x="5342949" y="289155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2805EB5-85A4-E2DA-1EE8-313DF4123074}"/>
              </a:ext>
            </a:extLst>
          </p:cNvPr>
          <p:cNvSpPr/>
          <p:nvPr/>
        </p:nvSpPr>
        <p:spPr>
          <a:xfrm>
            <a:off x="5853434" y="438483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B19A106-982A-DE7F-53B7-54C734530581}"/>
              </a:ext>
            </a:extLst>
          </p:cNvPr>
          <p:cNvSpPr/>
          <p:nvPr/>
        </p:nvSpPr>
        <p:spPr>
          <a:xfrm>
            <a:off x="3605538" y="438150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8245ED-5CC9-4F0A-F2CC-A09BEBCE4DE8}"/>
              </a:ext>
            </a:extLst>
          </p:cNvPr>
          <p:cNvSpPr/>
          <p:nvPr/>
        </p:nvSpPr>
        <p:spPr>
          <a:xfrm>
            <a:off x="4279917" y="381524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D5BB07-4481-95F4-BC5C-AE651CD30E69}"/>
              </a:ext>
            </a:extLst>
          </p:cNvPr>
          <p:cNvSpPr/>
          <p:nvPr/>
        </p:nvSpPr>
        <p:spPr>
          <a:xfrm>
            <a:off x="3045468" y="3865721"/>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E31CDD1-602A-9939-FCBE-1B020D254FB9}"/>
              </a:ext>
            </a:extLst>
          </p:cNvPr>
          <p:cNvSpPr/>
          <p:nvPr/>
        </p:nvSpPr>
        <p:spPr>
          <a:xfrm>
            <a:off x="5750566" y="331160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543057-11C3-6904-4048-A095AC8BE45D}"/>
              </a:ext>
            </a:extLst>
          </p:cNvPr>
          <p:cNvSpPr/>
          <p:nvPr/>
        </p:nvSpPr>
        <p:spPr>
          <a:xfrm>
            <a:off x="2816886" y="338887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99A516C-2656-0A47-C024-A346D571A7DD}"/>
              </a:ext>
            </a:extLst>
          </p:cNvPr>
          <p:cNvSpPr/>
          <p:nvPr/>
        </p:nvSpPr>
        <p:spPr>
          <a:xfrm>
            <a:off x="2405379" y="323258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F9F0C9D-38DF-482B-8C6D-7B9B9C71C815}"/>
              </a:ext>
            </a:extLst>
          </p:cNvPr>
          <p:cNvSpPr/>
          <p:nvPr/>
        </p:nvSpPr>
        <p:spPr>
          <a:xfrm>
            <a:off x="1986289" y="286881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4BCEA78-9780-3714-0DCE-A14883848A0B}"/>
              </a:ext>
            </a:extLst>
          </p:cNvPr>
          <p:cNvSpPr/>
          <p:nvPr/>
        </p:nvSpPr>
        <p:spPr>
          <a:xfrm>
            <a:off x="2005339" y="367004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0D8C3FC-FC0D-B0ED-49C8-BCA6858A26EF}"/>
              </a:ext>
            </a:extLst>
          </p:cNvPr>
          <p:cNvSpPr/>
          <p:nvPr/>
        </p:nvSpPr>
        <p:spPr>
          <a:xfrm>
            <a:off x="2028202" y="4215882"/>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BA15DB1-AEDE-4C85-EF4B-62A2371449D5}"/>
              </a:ext>
            </a:extLst>
          </p:cNvPr>
          <p:cNvSpPr/>
          <p:nvPr/>
        </p:nvSpPr>
        <p:spPr>
          <a:xfrm>
            <a:off x="6192563" y="343022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5367B92-9F87-6335-2466-32A8AADA6651}"/>
              </a:ext>
            </a:extLst>
          </p:cNvPr>
          <p:cNvSpPr/>
          <p:nvPr/>
        </p:nvSpPr>
        <p:spPr>
          <a:xfrm>
            <a:off x="6485918" y="290706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EEBBB-D5E8-6220-C6DF-184E3D3170D7}"/>
              </a:ext>
            </a:extLst>
          </p:cNvPr>
          <p:cNvSpPr/>
          <p:nvPr/>
        </p:nvSpPr>
        <p:spPr>
          <a:xfrm>
            <a:off x="6162022" y="396287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C4ED02C3-AE76-AD7B-2CFA-77BCD3768B0A}"/>
              </a:ext>
            </a:extLst>
          </p:cNvPr>
          <p:cNvCxnSpPr>
            <a:cxnSpLocks/>
          </p:cNvCxnSpPr>
          <p:nvPr/>
        </p:nvCxnSpPr>
        <p:spPr>
          <a:xfrm>
            <a:off x="1850362" y="3740334"/>
            <a:ext cx="49760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87F800-F544-F2B1-606E-B098E7E59CBB}"/>
              </a:ext>
            </a:extLst>
          </p:cNvPr>
          <p:cNvSpPr txBox="1"/>
          <p:nvPr/>
        </p:nvSpPr>
        <p:spPr>
          <a:xfrm>
            <a:off x="2660654" y="1029717"/>
            <a:ext cx="5939190" cy="707886"/>
          </a:xfrm>
          <a:prstGeom prst="rect">
            <a:avLst/>
          </a:prstGeom>
          <a:noFill/>
        </p:spPr>
        <p:txBody>
          <a:bodyPr wrap="none" rtlCol="0">
            <a:spAutoFit/>
          </a:bodyPr>
          <a:lstStyle/>
          <a:p>
            <a:r>
              <a:rPr lang="en-US" sz="4000" b="1" dirty="0"/>
              <a:t>H</a:t>
            </a:r>
            <a:r>
              <a:rPr lang="en-US" sz="4000" b="1" baseline="-25000" dirty="0"/>
              <a:t>0</a:t>
            </a:r>
            <a:r>
              <a:rPr lang="en-US" sz="4000" b="1" dirty="0"/>
              <a:t>: There is no relationship</a:t>
            </a:r>
          </a:p>
        </p:txBody>
      </p:sp>
      <p:sp>
        <p:nvSpPr>
          <p:cNvPr id="4" name="TextBox 3">
            <a:extLst>
              <a:ext uri="{FF2B5EF4-FFF2-40B4-BE49-F238E27FC236}">
                <a16:creationId xmlns:a16="http://schemas.microsoft.com/office/drawing/2014/main" id="{B1EB227C-5E45-49D1-8DE4-A9AE3AA14247}"/>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DA0D7B70-E38F-D0E9-0AE4-8314A682CFCB}"/>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
        <p:nvSpPr>
          <p:cNvPr id="51" name="Oval 50">
            <a:extLst>
              <a:ext uri="{FF2B5EF4-FFF2-40B4-BE49-F238E27FC236}">
                <a16:creationId xmlns:a16="http://schemas.microsoft.com/office/drawing/2014/main" id="{FD5ED453-84EB-E969-58BD-7DDACB62545A}"/>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04992CA-1926-CD35-2622-63CE296640F1}"/>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E4C01A5-DB8A-7930-CC59-D9995472A708}"/>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CF01AE8-F990-C3A7-B96E-55C1E33A9D9E}"/>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008ED9A-649B-4C65-5F9B-D4A79B9BCDD4}"/>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7D909AB-C3E0-DA7B-FB84-166D376893B7}"/>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3D0C6E7-29A8-4DA7-B50D-D6BEED0A0EC5}"/>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892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35D59-A00B-1D79-74D4-E879CF6AB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DF7ED-9097-0408-BA50-9B4E480A5D2C}"/>
              </a:ext>
            </a:extLst>
          </p:cNvPr>
          <p:cNvSpPr>
            <a:spLocks noGrp="1"/>
          </p:cNvSpPr>
          <p:nvPr>
            <p:ph type="title"/>
          </p:nvPr>
        </p:nvSpPr>
        <p:spPr>
          <a:xfrm>
            <a:off x="260350" y="149373"/>
            <a:ext cx="7886700" cy="879328"/>
          </a:xfrm>
        </p:spPr>
        <p:txBody>
          <a:bodyPr/>
          <a:lstStyle/>
          <a:p>
            <a:r>
              <a:rPr lang="en-US" b="1" dirty="0">
                <a:latin typeface="+mn-lt"/>
              </a:rPr>
              <a:t>Predictions</a:t>
            </a:r>
          </a:p>
        </p:txBody>
      </p:sp>
      <p:pic>
        <p:nvPicPr>
          <p:cNvPr id="7" name="Picture 6">
            <a:extLst>
              <a:ext uri="{FF2B5EF4-FFF2-40B4-BE49-F238E27FC236}">
                <a16:creationId xmlns:a16="http://schemas.microsoft.com/office/drawing/2014/main" id="{5FA97075-DB18-2E82-5C21-A7A3FB4D05CF}"/>
              </a:ext>
            </a:extLst>
          </p:cNvPr>
          <p:cNvPicPr>
            <a:picLocks noChangeAspect="1"/>
          </p:cNvPicPr>
          <p:nvPr/>
        </p:nvPicPr>
        <p:blipFill>
          <a:blip r:embed="rId2"/>
          <a:srcRect l="-556" r="556" b="3383"/>
          <a:stretch>
            <a:fillRect/>
          </a:stretch>
        </p:blipFill>
        <p:spPr>
          <a:xfrm>
            <a:off x="0" y="2681435"/>
            <a:ext cx="9144000" cy="3342846"/>
          </a:xfrm>
          <a:prstGeom prst="rect">
            <a:avLst/>
          </a:prstGeom>
        </p:spPr>
      </p:pic>
      <p:sp>
        <p:nvSpPr>
          <p:cNvPr id="3" name="TextBox 2">
            <a:extLst>
              <a:ext uri="{FF2B5EF4-FFF2-40B4-BE49-F238E27FC236}">
                <a16:creationId xmlns:a16="http://schemas.microsoft.com/office/drawing/2014/main" id="{39A7145C-61D1-214F-BDFA-8DD79FB66FB0}"/>
              </a:ext>
            </a:extLst>
          </p:cNvPr>
          <p:cNvSpPr txBox="1"/>
          <p:nvPr/>
        </p:nvSpPr>
        <p:spPr>
          <a:xfrm>
            <a:off x="260350" y="1028701"/>
            <a:ext cx="8534400" cy="1015663"/>
          </a:xfrm>
          <a:prstGeom prst="rect">
            <a:avLst/>
          </a:prstGeom>
          <a:noFill/>
        </p:spPr>
        <p:txBody>
          <a:bodyPr wrap="square" rtlCol="0">
            <a:spAutoFit/>
          </a:bodyPr>
          <a:lstStyle/>
          <a:p>
            <a:r>
              <a:rPr lang="en-US" sz="3000" b="1" dirty="0">
                <a:solidFill>
                  <a:srgbClr val="0000CC"/>
                </a:solidFill>
              </a:rPr>
              <a:t>P-value approach cannot help me decide between these three explanations for LDG</a:t>
            </a:r>
          </a:p>
        </p:txBody>
      </p:sp>
    </p:spTree>
    <p:extLst>
      <p:ext uri="{BB962C8B-B14F-4D97-AF65-F5344CB8AC3E}">
        <p14:creationId xmlns:p14="http://schemas.microsoft.com/office/powerpoint/2010/main" val="624953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F6B03-54F0-B2AF-E658-CC62FC9FA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5D796-B1C5-6AB4-1DEE-85B7B9BDDE08}"/>
              </a:ext>
            </a:extLst>
          </p:cNvPr>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a:extLst>
              <a:ext uri="{FF2B5EF4-FFF2-40B4-BE49-F238E27FC236}">
                <a16:creationId xmlns:a16="http://schemas.microsoft.com/office/drawing/2014/main" id="{55C0A5D9-81B9-084B-8CE4-3AE15487DA54}"/>
              </a:ext>
            </a:extLst>
          </p:cNvPr>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a:t>
            </a:r>
          </a:p>
        </p:txBody>
      </p:sp>
      <p:sp>
        <p:nvSpPr>
          <p:cNvPr id="5" name="TextBox 4">
            <a:extLst>
              <a:ext uri="{FF2B5EF4-FFF2-40B4-BE49-F238E27FC236}">
                <a16:creationId xmlns:a16="http://schemas.microsoft.com/office/drawing/2014/main" id="{539E6323-31CA-4862-A402-24F7F1DE0455}"/>
              </a:ext>
            </a:extLst>
          </p:cNvPr>
          <p:cNvSpPr txBox="1"/>
          <p:nvPr/>
        </p:nvSpPr>
        <p:spPr>
          <a:xfrm>
            <a:off x="2980025" y="2731232"/>
            <a:ext cx="3183949" cy="430887"/>
          </a:xfrm>
          <a:prstGeom prst="rect">
            <a:avLst/>
          </a:prstGeom>
          <a:noFill/>
        </p:spPr>
        <p:txBody>
          <a:bodyPr wrap="none" rtlCol="0">
            <a:spAutoFit/>
          </a:bodyPr>
          <a:lstStyle/>
          <a:p>
            <a:r>
              <a:rPr lang="en-US" sz="2200" b="1" dirty="0"/>
              <a:t>probability and likelihood</a:t>
            </a:r>
          </a:p>
        </p:txBody>
      </p:sp>
      <p:sp>
        <p:nvSpPr>
          <p:cNvPr id="6" name="TextBox 5">
            <a:extLst>
              <a:ext uri="{FF2B5EF4-FFF2-40B4-BE49-F238E27FC236}">
                <a16:creationId xmlns:a16="http://schemas.microsoft.com/office/drawing/2014/main" id="{4A8B96ED-1EBC-A15B-2942-8257DA058AEC}"/>
              </a:ext>
            </a:extLst>
          </p:cNvPr>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a:extLst>
              <a:ext uri="{FF2B5EF4-FFF2-40B4-BE49-F238E27FC236}">
                <a16:creationId xmlns:a16="http://schemas.microsoft.com/office/drawing/2014/main" id="{F48AC858-40A3-8C11-4877-51074F344CB6}"/>
              </a:ext>
            </a:extLst>
          </p:cNvPr>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a:extLst>
              <a:ext uri="{FF2B5EF4-FFF2-40B4-BE49-F238E27FC236}">
                <a16:creationId xmlns:a16="http://schemas.microsoft.com/office/drawing/2014/main" id="{B355C894-2330-CB2D-897A-9DE743D2E44E}"/>
              </a:ext>
            </a:extLst>
          </p:cNvPr>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4DEC8CC-9E63-1E25-2EE4-FB07D7A0F021}"/>
              </a:ext>
            </a:extLst>
          </p:cNvPr>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584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a:t>
            </a:r>
          </a:p>
        </p:txBody>
      </p:sp>
      <p:sp>
        <p:nvSpPr>
          <p:cNvPr id="5" name="TextBox 4"/>
          <p:cNvSpPr txBox="1"/>
          <p:nvPr/>
        </p:nvSpPr>
        <p:spPr>
          <a:xfrm>
            <a:off x="2980025" y="2731232"/>
            <a:ext cx="3183949" cy="430887"/>
          </a:xfrm>
          <a:prstGeom prst="rect">
            <a:avLst/>
          </a:prstGeom>
          <a:noFill/>
        </p:spPr>
        <p:txBody>
          <a:bodyPr wrap="none" rtlCol="0">
            <a:spAutoFit/>
          </a:bodyPr>
          <a:lstStyle/>
          <a:p>
            <a:r>
              <a:rPr lang="en-US" sz="2200" b="1" dirty="0"/>
              <a:t>probability and likelihood</a:t>
            </a:r>
          </a:p>
        </p:txBody>
      </p:sp>
      <p:sp>
        <p:nvSpPr>
          <p:cNvPr id="6" name="TextBox 5"/>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7A9695D-92D9-2FDF-B060-5AA8D3FD8BE3}"/>
              </a:ext>
            </a:extLst>
          </p:cNvPr>
          <p:cNvSpPr txBox="1"/>
          <p:nvPr/>
        </p:nvSpPr>
        <p:spPr>
          <a:xfrm>
            <a:off x="628650" y="5034027"/>
            <a:ext cx="3420167" cy="553998"/>
          </a:xfrm>
          <a:prstGeom prst="rect">
            <a:avLst/>
          </a:prstGeom>
          <a:noFill/>
        </p:spPr>
        <p:txBody>
          <a:bodyPr wrap="none" rtlCol="0">
            <a:spAutoFit/>
          </a:bodyPr>
          <a:lstStyle/>
          <a:p>
            <a:r>
              <a:rPr lang="en-US" sz="3000" b="1" dirty="0"/>
              <a:t>P (</a:t>
            </a:r>
            <a:r>
              <a:rPr lang="en-US" sz="3000" b="1" dirty="0" err="1"/>
              <a:t>Data|Hypothesis</a:t>
            </a:r>
            <a:r>
              <a:rPr lang="en-US" sz="3000" b="1" dirty="0"/>
              <a:t>)</a:t>
            </a:r>
          </a:p>
        </p:txBody>
      </p:sp>
      <p:sp>
        <p:nvSpPr>
          <p:cNvPr id="10" name="TextBox 9">
            <a:extLst>
              <a:ext uri="{FF2B5EF4-FFF2-40B4-BE49-F238E27FC236}">
                <a16:creationId xmlns:a16="http://schemas.microsoft.com/office/drawing/2014/main" id="{2AC4D33B-A296-C575-45C0-04A80D8C1827}"/>
              </a:ext>
            </a:extLst>
          </p:cNvPr>
          <p:cNvSpPr txBox="1"/>
          <p:nvPr/>
        </p:nvSpPr>
        <p:spPr>
          <a:xfrm>
            <a:off x="5095183" y="5034027"/>
            <a:ext cx="3420167" cy="553998"/>
          </a:xfrm>
          <a:prstGeom prst="rect">
            <a:avLst/>
          </a:prstGeom>
          <a:noFill/>
        </p:spPr>
        <p:txBody>
          <a:bodyPr wrap="none" rtlCol="0">
            <a:spAutoFit/>
          </a:bodyPr>
          <a:lstStyle/>
          <a:p>
            <a:r>
              <a:rPr lang="en-US" sz="3000" b="1" dirty="0"/>
              <a:t>P (</a:t>
            </a:r>
            <a:r>
              <a:rPr lang="en-US" sz="3000" b="1" dirty="0" err="1"/>
              <a:t>Hypothesis|Data</a:t>
            </a:r>
            <a:r>
              <a:rPr lang="en-US" sz="3000" b="1" dirty="0"/>
              <a:t>)</a:t>
            </a:r>
          </a:p>
        </p:txBody>
      </p:sp>
    </p:spTree>
    <p:extLst>
      <p:ext uri="{BB962C8B-B14F-4D97-AF65-F5344CB8AC3E}">
        <p14:creationId xmlns:p14="http://schemas.microsoft.com/office/powerpoint/2010/main" val="2002260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 </a:t>
            </a:r>
          </a:p>
        </p:txBody>
      </p:sp>
      <p:sp>
        <p:nvSpPr>
          <p:cNvPr id="5" name="TextBox 4"/>
          <p:cNvSpPr txBox="1"/>
          <p:nvPr/>
        </p:nvSpPr>
        <p:spPr>
          <a:xfrm>
            <a:off x="2980025" y="2731232"/>
            <a:ext cx="3183949" cy="430887"/>
          </a:xfrm>
          <a:prstGeom prst="rect">
            <a:avLst/>
          </a:prstGeom>
          <a:noFill/>
        </p:spPr>
        <p:txBody>
          <a:bodyPr wrap="none" rtlCol="0">
            <a:spAutoFit/>
          </a:bodyPr>
          <a:lstStyle/>
          <a:p>
            <a:r>
              <a:rPr lang="en-US" sz="2200" b="1" dirty="0"/>
              <a:t>probability and likelihood</a:t>
            </a:r>
          </a:p>
        </p:txBody>
      </p:sp>
      <p:sp>
        <p:nvSpPr>
          <p:cNvPr id="6" name="TextBox 5"/>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8650" y="4935332"/>
            <a:ext cx="8259951" cy="1477328"/>
          </a:xfrm>
          <a:prstGeom prst="rect">
            <a:avLst/>
          </a:prstGeom>
          <a:noFill/>
        </p:spPr>
        <p:txBody>
          <a:bodyPr wrap="square" rtlCol="0">
            <a:spAutoFit/>
          </a:bodyPr>
          <a:lstStyle/>
          <a:p>
            <a:r>
              <a:rPr lang="en-US" sz="3000" b="1" dirty="0"/>
              <a:t>Probability with which an assumed process (evaluated model) would produce the empirical pattern (observed data) = </a:t>
            </a:r>
            <a:r>
              <a:rPr lang="en-US" sz="3000" b="1" dirty="0">
                <a:solidFill>
                  <a:srgbClr val="000099"/>
                </a:solidFill>
              </a:rPr>
              <a:t>likelihood of the model </a:t>
            </a:r>
          </a:p>
        </p:txBody>
      </p:sp>
    </p:spTree>
    <p:extLst>
      <p:ext uri="{BB962C8B-B14F-4D97-AF65-F5344CB8AC3E}">
        <p14:creationId xmlns:p14="http://schemas.microsoft.com/office/powerpoint/2010/main" val="111144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192A7-0B89-511F-54EB-3CDC03AA9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40A66C-5041-B808-BB98-ADD9D4E82C0D}"/>
              </a:ext>
            </a:extLst>
          </p:cNvPr>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a:extLst>
              <a:ext uri="{FF2B5EF4-FFF2-40B4-BE49-F238E27FC236}">
                <a16:creationId xmlns:a16="http://schemas.microsoft.com/office/drawing/2014/main" id="{C7F3E73D-E596-7E66-8133-03E3E3D5E766}"/>
              </a:ext>
            </a:extLst>
          </p:cNvPr>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 </a:t>
            </a:r>
          </a:p>
        </p:txBody>
      </p:sp>
      <p:sp>
        <p:nvSpPr>
          <p:cNvPr id="5" name="TextBox 4">
            <a:extLst>
              <a:ext uri="{FF2B5EF4-FFF2-40B4-BE49-F238E27FC236}">
                <a16:creationId xmlns:a16="http://schemas.microsoft.com/office/drawing/2014/main" id="{144F4FA6-8167-286E-917C-B4A6A8C78825}"/>
              </a:ext>
            </a:extLst>
          </p:cNvPr>
          <p:cNvSpPr txBox="1"/>
          <p:nvPr/>
        </p:nvSpPr>
        <p:spPr>
          <a:xfrm>
            <a:off x="2980025" y="2731232"/>
            <a:ext cx="3183949" cy="430887"/>
          </a:xfrm>
          <a:prstGeom prst="rect">
            <a:avLst/>
          </a:prstGeom>
          <a:noFill/>
        </p:spPr>
        <p:txBody>
          <a:bodyPr wrap="none" rtlCol="0">
            <a:spAutoFit/>
          </a:bodyPr>
          <a:lstStyle/>
          <a:p>
            <a:r>
              <a:rPr lang="en-US" sz="2200" b="1" dirty="0"/>
              <a:t>probability and likelihood</a:t>
            </a:r>
          </a:p>
        </p:txBody>
      </p:sp>
      <p:sp>
        <p:nvSpPr>
          <p:cNvPr id="6" name="TextBox 5">
            <a:extLst>
              <a:ext uri="{FF2B5EF4-FFF2-40B4-BE49-F238E27FC236}">
                <a16:creationId xmlns:a16="http://schemas.microsoft.com/office/drawing/2014/main" id="{3FBB19FE-3BF2-6CD2-0681-FC695F810792}"/>
              </a:ext>
            </a:extLst>
          </p:cNvPr>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a:extLst>
              <a:ext uri="{FF2B5EF4-FFF2-40B4-BE49-F238E27FC236}">
                <a16:creationId xmlns:a16="http://schemas.microsoft.com/office/drawing/2014/main" id="{3C73C0E0-13B0-998A-E35D-0C0790814B4A}"/>
              </a:ext>
            </a:extLst>
          </p:cNvPr>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a:extLst>
              <a:ext uri="{FF2B5EF4-FFF2-40B4-BE49-F238E27FC236}">
                <a16:creationId xmlns:a16="http://schemas.microsoft.com/office/drawing/2014/main" id="{AB90C76F-4DB8-5EDF-2F08-C8B149259547}"/>
              </a:ext>
            </a:extLst>
          </p:cNvPr>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AD7F1F4C-ED73-ED3B-EB65-F88B3AC7CD8E}"/>
              </a:ext>
            </a:extLst>
          </p:cNvPr>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86C0234A-6ABE-B1DB-A016-AB211AAADA29}"/>
              </a:ext>
            </a:extLst>
          </p:cNvPr>
          <p:cNvGraphicFramePr>
            <a:graphicFrameLocks noGrp="1"/>
          </p:cNvGraphicFramePr>
          <p:nvPr/>
        </p:nvGraphicFramePr>
        <p:xfrm>
          <a:off x="361082" y="4718916"/>
          <a:ext cx="8795085" cy="1950720"/>
        </p:xfrm>
        <a:graphic>
          <a:graphicData uri="http://schemas.openxmlformats.org/drawingml/2006/table">
            <a:tbl>
              <a:tblPr/>
              <a:tblGrid>
                <a:gridCol w="1789036">
                  <a:extLst>
                    <a:ext uri="{9D8B030D-6E8A-4147-A177-3AD203B41FA5}">
                      <a16:colId xmlns:a16="http://schemas.microsoft.com/office/drawing/2014/main" val="2580545991"/>
                    </a:ext>
                  </a:extLst>
                </a:gridCol>
                <a:gridCol w="1771955">
                  <a:extLst>
                    <a:ext uri="{9D8B030D-6E8A-4147-A177-3AD203B41FA5}">
                      <a16:colId xmlns:a16="http://schemas.microsoft.com/office/drawing/2014/main" val="2331894427"/>
                    </a:ext>
                  </a:extLst>
                </a:gridCol>
                <a:gridCol w="1734781">
                  <a:extLst>
                    <a:ext uri="{9D8B030D-6E8A-4147-A177-3AD203B41FA5}">
                      <a16:colId xmlns:a16="http://schemas.microsoft.com/office/drawing/2014/main" val="449289046"/>
                    </a:ext>
                  </a:extLst>
                </a:gridCol>
                <a:gridCol w="3499313">
                  <a:extLst>
                    <a:ext uri="{9D8B030D-6E8A-4147-A177-3AD203B41FA5}">
                      <a16:colId xmlns:a16="http://schemas.microsoft.com/office/drawing/2014/main" val="2328045618"/>
                    </a:ext>
                  </a:extLst>
                </a:gridCol>
              </a:tblGrid>
              <a:tr h="0">
                <a:tc>
                  <a:txBody>
                    <a:bodyPr/>
                    <a:lstStyle/>
                    <a:p>
                      <a:r>
                        <a:rPr lang="en-US" sz="2200" b="1" u="sng" dirty="0">
                          <a:solidFill>
                            <a:srgbClr val="000099"/>
                          </a:solidFill>
                        </a:rPr>
                        <a:t>Concept</a:t>
                      </a:r>
                    </a:p>
                  </a:txBody>
                  <a:tcPr anchor="ctr">
                    <a:lnL>
                      <a:noFill/>
                    </a:lnL>
                    <a:lnR>
                      <a:noFill/>
                    </a:lnR>
                    <a:lnT>
                      <a:noFill/>
                    </a:lnT>
                    <a:lnB>
                      <a:noFill/>
                    </a:lnB>
                    <a:noFill/>
                  </a:tcPr>
                </a:tc>
                <a:tc>
                  <a:txBody>
                    <a:bodyPr/>
                    <a:lstStyle/>
                    <a:p>
                      <a:r>
                        <a:rPr lang="en-US" sz="2200" b="1" u="sng" dirty="0">
                          <a:solidFill>
                            <a:srgbClr val="000099"/>
                          </a:solidFill>
                        </a:rPr>
                        <a:t>Known</a:t>
                      </a:r>
                    </a:p>
                  </a:txBody>
                  <a:tcPr anchor="ctr">
                    <a:lnL>
                      <a:noFill/>
                    </a:lnL>
                    <a:lnR>
                      <a:noFill/>
                    </a:lnR>
                    <a:lnT>
                      <a:noFill/>
                    </a:lnT>
                    <a:lnB>
                      <a:noFill/>
                    </a:lnB>
                    <a:noFill/>
                  </a:tcPr>
                </a:tc>
                <a:tc>
                  <a:txBody>
                    <a:bodyPr/>
                    <a:lstStyle/>
                    <a:p>
                      <a:r>
                        <a:rPr lang="en-US" sz="2200" b="1" u="sng" dirty="0">
                          <a:solidFill>
                            <a:srgbClr val="000099"/>
                          </a:solidFill>
                        </a:rPr>
                        <a:t>Unknown</a:t>
                      </a:r>
                    </a:p>
                  </a:txBody>
                  <a:tcPr anchor="ctr">
                    <a:lnL>
                      <a:noFill/>
                    </a:lnL>
                    <a:lnR>
                      <a:noFill/>
                    </a:lnR>
                    <a:lnT>
                      <a:noFill/>
                    </a:lnT>
                    <a:lnB>
                      <a:noFill/>
                    </a:lnB>
                    <a:noFill/>
                  </a:tcPr>
                </a:tc>
                <a:tc>
                  <a:txBody>
                    <a:bodyPr/>
                    <a:lstStyle/>
                    <a:p>
                      <a:r>
                        <a:rPr lang="en-US" sz="2200" b="1" u="sng" dirty="0">
                          <a:solidFill>
                            <a:srgbClr val="000099"/>
                          </a:solidFill>
                        </a:rPr>
                        <a:t>Question</a:t>
                      </a:r>
                    </a:p>
                  </a:txBody>
                  <a:tcPr anchor="ctr">
                    <a:lnL>
                      <a:noFill/>
                    </a:lnL>
                    <a:lnR>
                      <a:noFill/>
                    </a:lnR>
                    <a:lnT>
                      <a:noFill/>
                    </a:lnT>
                    <a:lnB>
                      <a:noFill/>
                    </a:lnB>
                    <a:noFill/>
                  </a:tcPr>
                </a:tc>
                <a:extLst>
                  <a:ext uri="{0D108BD9-81ED-4DB2-BD59-A6C34878D82A}">
                    <a16:rowId xmlns:a16="http://schemas.microsoft.com/office/drawing/2014/main" val="3469941915"/>
                  </a:ext>
                </a:extLst>
              </a:tr>
              <a:tr h="0">
                <a:tc>
                  <a:txBody>
                    <a:bodyPr/>
                    <a:lstStyle/>
                    <a:p>
                      <a:r>
                        <a:rPr lang="en-US" sz="2200" b="1">
                          <a:solidFill>
                            <a:srgbClr val="000099"/>
                          </a:solidFill>
                        </a:rPr>
                        <a:t>Probability</a:t>
                      </a:r>
                      <a:endParaRPr lang="en-US" sz="2200">
                        <a:solidFill>
                          <a:srgbClr val="000099"/>
                        </a:solidFill>
                      </a:endParaRPr>
                    </a:p>
                  </a:txBody>
                  <a:tcPr anchor="ctr">
                    <a:lnL>
                      <a:noFill/>
                    </a:lnL>
                    <a:lnR>
                      <a:noFill/>
                    </a:lnR>
                    <a:lnT>
                      <a:noFill/>
                    </a:lnT>
                    <a:lnB>
                      <a:noFill/>
                    </a:lnB>
                    <a:noFill/>
                  </a:tcPr>
                </a:tc>
                <a:tc>
                  <a:txBody>
                    <a:bodyPr/>
                    <a:lstStyle/>
                    <a:p>
                      <a:r>
                        <a:rPr lang="en-US" sz="2200">
                          <a:solidFill>
                            <a:srgbClr val="000099"/>
                          </a:solidFill>
                        </a:rPr>
                        <a:t>Parameters</a:t>
                      </a:r>
                    </a:p>
                  </a:txBody>
                  <a:tcPr anchor="ctr">
                    <a:lnL>
                      <a:noFill/>
                    </a:lnL>
                    <a:lnR>
                      <a:noFill/>
                    </a:lnR>
                    <a:lnT>
                      <a:noFill/>
                    </a:lnT>
                    <a:lnB>
                      <a:noFill/>
                    </a:lnB>
                    <a:noFill/>
                  </a:tcPr>
                </a:tc>
                <a:tc>
                  <a:txBody>
                    <a:bodyPr/>
                    <a:lstStyle/>
                    <a:p>
                      <a:r>
                        <a:rPr lang="en-US" sz="2200">
                          <a:solidFill>
                            <a:srgbClr val="000099"/>
                          </a:solidFill>
                        </a:rPr>
                        <a:t>Data</a:t>
                      </a:r>
                    </a:p>
                  </a:txBody>
                  <a:tcPr anchor="ctr">
                    <a:lnL>
                      <a:noFill/>
                    </a:lnL>
                    <a:lnR>
                      <a:noFill/>
                    </a:lnR>
                    <a:lnT>
                      <a:noFill/>
                    </a:lnT>
                    <a:lnB>
                      <a:noFill/>
                    </a:lnB>
                    <a:noFill/>
                  </a:tcPr>
                </a:tc>
                <a:tc>
                  <a:txBody>
                    <a:bodyPr/>
                    <a:lstStyle/>
                    <a:p>
                      <a:r>
                        <a:rPr lang="en-US" sz="2200" b="1" dirty="0">
                          <a:solidFill>
                            <a:srgbClr val="000099"/>
                          </a:solidFill>
                        </a:rPr>
                        <a:t>How probable is this data under the model?</a:t>
                      </a:r>
                    </a:p>
                  </a:txBody>
                  <a:tcPr anchor="ctr">
                    <a:lnL>
                      <a:noFill/>
                    </a:lnL>
                    <a:lnR>
                      <a:noFill/>
                    </a:lnR>
                    <a:lnT>
                      <a:noFill/>
                    </a:lnT>
                    <a:lnB>
                      <a:noFill/>
                    </a:lnB>
                    <a:noFill/>
                  </a:tcPr>
                </a:tc>
                <a:extLst>
                  <a:ext uri="{0D108BD9-81ED-4DB2-BD59-A6C34878D82A}">
                    <a16:rowId xmlns:a16="http://schemas.microsoft.com/office/drawing/2014/main" val="3127890328"/>
                  </a:ext>
                </a:extLst>
              </a:tr>
              <a:tr h="0">
                <a:tc>
                  <a:txBody>
                    <a:bodyPr/>
                    <a:lstStyle/>
                    <a:p>
                      <a:r>
                        <a:rPr lang="en-US" sz="2200" b="1">
                          <a:solidFill>
                            <a:srgbClr val="000099"/>
                          </a:solidFill>
                        </a:rPr>
                        <a:t>Likelihood</a:t>
                      </a:r>
                      <a:endParaRPr lang="en-US" sz="2200">
                        <a:solidFill>
                          <a:srgbClr val="000099"/>
                        </a:solidFill>
                      </a:endParaRPr>
                    </a:p>
                  </a:txBody>
                  <a:tcPr anchor="ctr">
                    <a:lnL>
                      <a:noFill/>
                    </a:lnL>
                    <a:lnR>
                      <a:noFill/>
                    </a:lnR>
                    <a:lnT>
                      <a:noFill/>
                    </a:lnT>
                    <a:lnB>
                      <a:noFill/>
                    </a:lnB>
                    <a:noFill/>
                  </a:tcPr>
                </a:tc>
                <a:tc>
                  <a:txBody>
                    <a:bodyPr/>
                    <a:lstStyle/>
                    <a:p>
                      <a:r>
                        <a:rPr lang="en-US" sz="2200">
                          <a:solidFill>
                            <a:srgbClr val="000099"/>
                          </a:solidFill>
                        </a:rPr>
                        <a:t>Data</a:t>
                      </a:r>
                    </a:p>
                  </a:txBody>
                  <a:tcPr anchor="ctr">
                    <a:lnL>
                      <a:noFill/>
                    </a:lnL>
                    <a:lnR>
                      <a:noFill/>
                    </a:lnR>
                    <a:lnT>
                      <a:noFill/>
                    </a:lnT>
                    <a:lnB>
                      <a:noFill/>
                    </a:lnB>
                    <a:noFill/>
                  </a:tcPr>
                </a:tc>
                <a:tc>
                  <a:txBody>
                    <a:bodyPr/>
                    <a:lstStyle/>
                    <a:p>
                      <a:r>
                        <a:rPr lang="en-US" sz="2200">
                          <a:solidFill>
                            <a:srgbClr val="000099"/>
                          </a:solidFill>
                        </a:rPr>
                        <a:t>Parameters</a:t>
                      </a:r>
                    </a:p>
                  </a:txBody>
                  <a:tcPr anchor="ctr">
                    <a:lnL>
                      <a:noFill/>
                    </a:lnL>
                    <a:lnR>
                      <a:noFill/>
                    </a:lnR>
                    <a:lnT>
                      <a:noFill/>
                    </a:lnT>
                    <a:lnB>
                      <a:noFill/>
                    </a:lnB>
                    <a:noFill/>
                  </a:tcPr>
                </a:tc>
                <a:tc>
                  <a:txBody>
                    <a:bodyPr/>
                    <a:lstStyle/>
                    <a:p>
                      <a:r>
                        <a:rPr lang="en-US" sz="2200" b="1" dirty="0">
                          <a:solidFill>
                            <a:srgbClr val="000099"/>
                          </a:solidFill>
                        </a:rPr>
                        <a:t>How likely is the model given this data?</a:t>
                      </a:r>
                    </a:p>
                  </a:txBody>
                  <a:tcPr anchor="ctr">
                    <a:lnL>
                      <a:noFill/>
                    </a:lnL>
                    <a:lnR>
                      <a:noFill/>
                    </a:lnR>
                    <a:lnT>
                      <a:noFill/>
                    </a:lnT>
                    <a:lnB>
                      <a:noFill/>
                    </a:lnB>
                    <a:noFill/>
                  </a:tcPr>
                </a:tc>
                <a:extLst>
                  <a:ext uri="{0D108BD9-81ED-4DB2-BD59-A6C34878D82A}">
                    <a16:rowId xmlns:a16="http://schemas.microsoft.com/office/drawing/2014/main" val="2538167782"/>
                  </a:ext>
                </a:extLst>
              </a:tr>
            </a:tbl>
          </a:graphicData>
        </a:graphic>
      </p:graphicFrame>
    </p:spTree>
    <p:extLst>
      <p:ext uri="{BB962C8B-B14F-4D97-AF65-F5344CB8AC3E}">
        <p14:creationId xmlns:p14="http://schemas.microsoft.com/office/powerpoint/2010/main" val="2951939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latin typeface="+mn-l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sp>
        <p:nvSpPr>
          <p:cNvPr id="8" name="TextBox 7"/>
          <p:cNvSpPr txBox="1"/>
          <p:nvPr/>
        </p:nvSpPr>
        <p:spPr>
          <a:xfrm>
            <a:off x="958730" y="6228522"/>
            <a:ext cx="7950959" cy="477054"/>
          </a:xfrm>
          <a:prstGeom prst="rect">
            <a:avLst/>
          </a:prstGeom>
          <a:noFill/>
        </p:spPr>
        <p:txBody>
          <a:bodyPr wrap="none" rtlCol="0">
            <a:spAutoFit/>
          </a:bodyPr>
          <a:lstStyle/>
          <a:p>
            <a:r>
              <a:rPr lang="en-US" sz="2500" b="1" dirty="0">
                <a:solidFill>
                  <a:srgbClr val="FFC000"/>
                </a:solidFill>
              </a:rPr>
              <a:t>What is the likelihood that the Moon is made of cheese?</a:t>
            </a:r>
          </a:p>
        </p:txBody>
      </p:sp>
    </p:spTree>
    <p:extLst>
      <p:ext uri="{BB962C8B-B14F-4D97-AF65-F5344CB8AC3E}">
        <p14:creationId xmlns:p14="http://schemas.microsoft.com/office/powerpoint/2010/main" val="9950193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latin typeface="+mn-l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sp>
        <p:nvSpPr>
          <p:cNvPr id="8" name="TextBox 7"/>
          <p:cNvSpPr txBox="1"/>
          <p:nvPr/>
        </p:nvSpPr>
        <p:spPr>
          <a:xfrm>
            <a:off x="958730" y="6228522"/>
            <a:ext cx="7950959" cy="477054"/>
          </a:xfrm>
          <a:prstGeom prst="rect">
            <a:avLst/>
          </a:prstGeom>
          <a:noFill/>
        </p:spPr>
        <p:txBody>
          <a:bodyPr wrap="none" rtlCol="0">
            <a:spAutoFit/>
          </a:bodyPr>
          <a:lstStyle/>
          <a:p>
            <a:r>
              <a:rPr lang="en-US" sz="2500" b="1" dirty="0">
                <a:solidFill>
                  <a:srgbClr val="FFC000"/>
                </a:solidFill>
              </a:rPr>
              <a:t>What is the likelihood that the Moon is made of cheese?</a:t>
            </a:r>
          </a:p>
        </p:txBody>
      </p:sp>
      <p:sp>
        <p:nvSpPr>
          <p:cNvPr id="5" name="TextBox 4"/>
          <p:cNvSpPr txBox="1"/>
          <p:nvPr/>
        </p:nvSpPr>
        <p:spPr>
          <a:xfrm>
            <a:off x="302747" y="117167"/>
            <a:ext cx="8841253" cy="1246495"/>
          </a:xfrm>
          <a:prstGeom prst="rect">
            <a:avLst/>
          </a:prstGeom>
          <a:noFill/>
        </p:spPr>
        <p:txBody>
          <a:bodyPr wrap="square" rtlCol="0">
            <a:spAutoFit/>
          </a:bodyPr>
          <a:lstStyle/>
          <a:p>
            <a:r>
              <a:rPr lang="en-US" sz="2500" b="1" dirty="0">
                <a:solidFill>
                  <a:srgbClr val="FFC000"/>
                </a:solidFill>
              </a:rPr>
              <a:t>correcting likelihood values by incorporating further independent information (prior knowledge) is the basis of Bayesian inference. The results produce estimates of posterior probability</a:t>
            </a:r>
            <a:r>
              <a:rPr lang="cs-CZ" sz="2500" b="1" dirty="0">
                <a:solidFill>
                  <a:srgbClr val="FFC000"/>
                </a:solidFill>
              </a:rPr>
              <a:t>.</a:t>
            </a:r>
            <a:endParaRPr lang="en-US" sz="2500" b="1" dirty="0">
              <a:solidFill>
                <a:srgbClr val="FFC000"/>
              </a:solidFill>
            </a:endParaRPr>
          </a:p>
        </p:txBody>
      </p:sp>
    </p:spTree>
    <p:extLst>
      <p:ext uri="{BB962C8B-B14F-4D97-AF65-F5344CB8AC3E}">
        <p14:creationId xmlns:p14="http://schemas.microsoft.com/office/powerpoint/2010/main" val="3239823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p:cNvSpPr txBox="1"/>
          <p:nvPr/>
        </p:nvSpPr>
        <p:spPr>
          <a:xfrm>
            <a:off x="519467" y="1469997"/>
            <a:ext cx="8351578"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More complicated models are more likely to produce the observed data (empirical phylogeny, empirical pattern) simply because they have more parameters and therefore are more flexible. </a:t>
            </a:r>
          </a:p>
          <a:p>
            <a:pPr marL="285750" indent="-285750">
              <a:buFont typeface="Arial" panose="020B0604020202020204" pitchFamily="34" charset="0"/>
              <a:buChar char="•"/>
            </a:pPr>
            <a:r>
              <a:rPr lang="en-US" sz="1500" dirty="0"/>
              <a:t>We want to maximize likelihood while minimizing model complexity. </a:t>
            </a:r>
          </a:p>
          <a:p>
            <a:pPr marL="285750" indent="-285750">
              <a:buFont typeface="Arial" panose="020B0604020202020204" pitchFamily="34" charset="0"/>
              <a:buChar char="•"/>
            </a:pPr>
            <a:r>
              <a:rPr lang="en-US" sz="1500" dirty="0"/>
              <a:t>The objective is to get simple models that explain as much of the data as possible</a:t>
            </a:r>
          </a:p>
        </p:txBody>
      </p:sp>
      <p:sp>
        <p:nvSpPr>
          <p:cNvPr id="6" name="TextBox 5"/>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spTree>
    <p:extLst>
      <p:ext uri="{BB962C8B-B14F-4D97-AF65-F5344CB8AC3E}">
        <p14:creationId xmlns:p14="http://schemas.microsoft.com/office/powerpoint/2010/main" val="38545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B1D-A8E3-07F3-C28A-BA32FCA41F14}"/>
            </a:ext>
          </a:extLst>
        </p:cNvPr>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114EAA5C-880E-A72D-3848-368D34880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3672"/>
            <a:ext cx="914400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south america species diversity map">
            <a:extLst>
              <a:ext uri="{FF2B5EF4-FFF2-40B4-BE49-F238E27FC236}">
                <a16:creationId xmlns:a16="http://schemas.microsoft.com/office/drawing/2014/main" id="{E24A81EF-396F-4276-5E9C-046470550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05199"/>
            <a:ext cx="91440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umboldt">
            <a:extLst>
              <a:ext uri="{FF2B5EF4-FFF2-40B4-BE49-F238E27FC236}">
                <a16:creationId xmlns:a16="http://schemas.microsoft.com/office/drawing/2014/main" id="{49ED4C26-ACDA-01E3-C2B9-613ED9956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6477" y="196408"/>
            <a:ext cx="2279737" cy="31971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B37FC9-20A3-4F44-5B85-699674663840}"/>
              </a:ext>
            </a:extLst>
          </p:cNvPr>
          <p:cNvSpPr txBox="1"/>
          <p:nvPr/>
        </p:nvSpPr>
        <p:spPr>
          <a:xfrm>
            <a:off x="159026" y="6488668"/>
            <a:ext cx="657937" cy="369332"/>
          </a:xfrm>
          <a:prstGeom prst="rect">
            <a:avLst/>
          </a:prstGeom>
          <a:noFill/>
        </p:spPr>
        <p:txBody>
          <a:bodyPr wrap="none" rtlCol="0">
            <a:spAutoFit/>
          </a:bodyPr>
          <a:lstStyle/>
          <a:p>
            <a:r>
              <a:rPr lang="en-US" b="1" dirty="0">
                <a:solidFill>
                  <a:srgbClr val="FF0000"/>
                </a:solidFill>
              </a:rPr>
              <a:t>birds</a:t>
            </a:r>
          </a:p>
        </p:txBody>
      </p:sp>
      <p:sp>
        <p:nvSpPr>
          <p:cNvPr id="6" name="TextBox 5">
            <a:extLst>
              <a:ext uri="{FF2B5EF4-FFF2-40B4-BE49-F238E27FC236}">
                <a16:creationId xmlns:a16="http://schemas.microsoft.com/office/drawing/2014/main" id="{717813EF-93A3-8B70-17F2-BF51DAC74EE0}"/>
              </a:ext>
            </a:extLst>
          </p:cNvPr>
          <p:cNvSpPr txBox="1"/>
          <p:nvPr/>
        </p:nvSpPr>
        <p:spPr>
          <a:xfrm>
            <a:off x="3014869" y="6488668"/>
            <a:ext cx="1122423" cy="369332"/>
          </a:xfrm>
          <a:prstGeom prst="rect">
            <a:avLst/>
          </a:prstGeom>
          <a:noFill/>
        </p:spPr>
        <p:txBody>
          <a:bodyPr wrap="none" rtlCol="0">
            <a:spAutoFit/>
          </a:bodyPr>
          <a:lstStyle/>
          <a:p>
            <a:r>
              <a:rPr lang="en-US" b="1" dirty="0">
                <a:solidFill>
                  <a:srgbClr val="FF0000"/>
                </a:solidFill>
              </a:rPr>
              <a:t>mammals</a:t>
            </a:r>
          </a:p>
        </p:txBody>
      </p:sp>
      <p:sp>
        <p:nvSpPr>
          <p:cNvPr id="7" name="TextBox 6">
            <a:extLst>
              <a:ext uri="{FF2B5EF4-FFF2-40B4-BE49-F238E27FC236}">
                <a16:creationId xmlns:a16="http://schemas.microsoft.com/office/drawing/2014/main" id="{AEF80D5D-B4EA-08C4-FC90-7EFD2628EBD4}"/>
              </a:ext>
            </a:extLst>
          </p:cNvPr>
          <p:cNvSpPr txBox="1"/>
          <p:nvPr/>
        </p:nvSpPr>
        <p:spPr>
          <a:xfrm>
            <a:off x="5725598" y="6488668"/>
            <a:ext cx="1297150" cy="369332"/>
          </a:xfrm>
          <a:prstGeom prst="rect">
            <a:avLst/>
          </a:prstGeom>
          <a:noFill/>
        </p:spPr>
        <p:txBody>
          <a:bodyPr wrap="none" rtlCol="0">
            <a:spAutoFit/>
          </a:bodyPr>
          <a:lstStyle/>
          <a:p>
            <a:r>
              <a:rPr lang="en-US" b="1" dirty="0">
                <a:solidFill>
                  <a:srgbClr val="FF0000"/>
                </a:solidFill>
              </a:rPr>
              <a:t>amphibians</a:t>
            </a:r>
          </a:p>
        </p:txBody>
      </p:sp>
    </p:spTree>
    <p:extLst>
      <p:ext uri="{BB962C8B-B14F-4D97-AF65-F5344CB8AC3E}">
        <p14:creationId xmlns:p14="http://schemas.microsoft.com/office/powerpoint/2010/main" val="2040925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p:cNvSpPr txBox="1"/>
          <p:nvPr/>
        </p:nvSpPr>
        <p:spPr>
          <a:xfrm>
            <a:off x="519467" y="1469997"/>
            <a:ext cx="8351578"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The formulate is derived from the information theory and entropy (Boltzmann) and cannot be deliberately modified to penalize for </a:t>
            </a:r>
            <a:r>
              <a:rPr lang="en-US" sz="2000" b="1" i="1" dirty="0"/>
              <a:t>k</a:t>
            </a:r>
          </a:p>
          <a:p>
            <a:pPr marL="285750" indent="-285750">
              <a:buFont typeface="Arial" panose="020B0604020202020204" pitchFamily="34" charset="0"/>
              <a:buChar char="•"/>
            </a:pPr>
            <a:r>
              <a:rPr lang="en-US" sz="2000" b="1" dirty="0"/>
              <a:t>AIC represents the </a:t>
            </a:r>
            <a:r>
              <a:rPr lang="en-US" sz="2000" b="1" dirty="0">
                <a:solidFill>
                  <a:srgbClr val="002060"/>
                </a:solidFill>
              </a:rPr>
              <a:t>relative distance of the evaluated model from </a:t>
            </a:r>
            <a:r>
              <a:rPr lang="en-US" sz="2000" b="1" u="sng" dirty="0">
                <a:solidFill>
                  <a:srgbClr val="002060"/>
                </a:solidFill>
              </a:rPr>
              <a:t>the truth</a:t>
            </a:r>
          </a:p>
        </p:txBody>
      </p:sp>
      <p:sp>
        <p:nvSpPr>
          <p:cNvPr id="6" name="TextBox 5"/>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spTree>
    <p:extLst>
      <p:ext uri="{BB962C8B-B14F-4D97-AF65-F5344CB8AC3E}">
        <p14:creationId xmlns:p14="http://schemas.microsoft.com/office/powerpoint/2010/main" val="1290639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p:cNvSpPr txBox="1"/>
          <p:nvPr/>
        </p:nvSpPr>
        <p:spPr>
          <a:xfrm>
            <a:off x="519467" y="1469997"/>
            <a:ext cx="8351578" cy="1015663"/>
          </a:xfrm>
          <a:prstGeom prst="rect">
            <a:avLst/>
          </a:prstGeom>
          <a:noFill/>
        </p:spPr>
        <p:txBody>
          <a:bodyPr wrap="square" rtlCol="0">
            <a:spAutoFit/>
          </a:bodyPr>
          <a:lstStyle/>
          <a:p>
            <a:r>
              <a:rPr lang="en-US" sz="3000" b="1" dirty="0">
                <a:solidFill>
                  <a:srgbClr val="FF0000"/>
                </a:solidFill>
              </a:rPr>
              <a:t>Models are not the truth. </a:t>
            </a:r>
          </a:p>
          <a:p>
            <a:r>
              <a:rPr lang="en-US" sz="3000" b="1" dirty="0">
                <a:solidFill>
                  <a:srgbClr val="FF0000"/>
                </a:solidFill>
              </a:rPr>
              <a:t>They are approximations of the truth.</a:t>
            </a:r>
            <a:endParaRPr lang="en-US" sz="3000" b="1" u="sng" dirty="0">
              <a:solidFill>
                <a:srgbClr val="FF0000"/>
              </a:solidFill>
            </a:endParaRPr>
          </a:p>
        </p:txBody>
      </p:sp>
      <p:sp>
        <p:nvSpPr>
          <p:cNvPr id="6" name="TextBox 5"/>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spTree>
    <p:extLst>
      <p:ext uri="{BB962C8B-B14F-4D97-AF65-F5344CB8AC3E}">
        <p14:creationId xmlns:p14="http://schemas.microsoft.com/office/powerpoint/2010/main" val="909825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42039"/>
          </a:xfrm>
        </p:spPr>
        <p:txBody>
          <a:bodyPr>
            <a:noAutofit/>
          </a:bodyPr>
          <a:lstStyle/>
          <a:p>
            <a:r>
              <a:rPr lang="en-US" sz="5000" b="1" dirty="0" err="1">
                <a:latin typeface="+mn-lt"/>
              </a:rPr>
              <a:t>Akaike’s</a:t>
            </a:r>
            <a:r>
              <a:rPr lang="en-US" sz="5000" b="1" dirty="0">
                <a:latin typeface="+mn-lt"/>
              </a:rPr>
              <a:t> weights</a:t>
            </a:r>
          </a:p>
        </p:txBody>
      </p:sp>
      <p:sp>
        <p:nvSpPr>
          <p:cNvPr id="3" name="Content Placeholder 2"/>
          <p:cNvSpPr>
            <a:spLocks noGrp="1"/>
          </p:cNvSpPr>
          <p:nvPr>
            <p:ph idx="1"/>
          </p:nvPr>
        </p:nvSpPr>
        <p:spPr>
          <a:xfrm>
            <a:off x="628650" y="1279656"/>
            <a:ext cx="7886700" cy="785053"/>
          </a:xfrm>
        </p:spPr>
        <p:txBody>
          <a:bodyPr>
            <a:normAutofit lnSpcReduction="10000"/>
          </a:bodyPr>
          <a:lstStyle/>
          <a:p>
            <a:pPr marL="0" indent="0">
              <a:buNone/>
            </a:pPr>
            <a:r>
              <a:rPr lang="en-US" dirty="0"/>
              <a:t>Rescaling AIC values to make comparison among candidate models within a given model set</a:t>
            </a:r>
          </a:p>
          <a:p>
            <a:endParaRPr lang="en-US" dirty="0"/>
          </a:p>
        </p:txBody>
      </p:sp>
      <p:pic>
        <p:nvPicPr>
          <p:cNvPr id="4" name="Picture 3"/>
          <p:cNvPicPr>
            <a:picLocks noChangeAspect="1"/>
          </p:cNvPicPr>
          <p:nvPr/>
        </p:nvPicPr>
        <p:blipFill>
          <a:blip r:embed="rId3"/>
          <a:stretch>
            <a:fillRect/>
          </a:stretch>
        </p:blipFill>
        <p:spPr>
          <a:xfrm>
            <a:off x="1382542" y="1999754"/>
            <a:ext cx="5155924" cy="2629180"/>
          </a:xfrm>
          <a:prstGeom prst="rect">
            <a:avLst/>
          </a:prstGeom>
        </p:spPr>
      </p:pic>
      <p:sp>
        <p:nvSpPr>
          <p:cNvPr id="5" name="TextBox 4"/>
          <p:cNvSpPr txBox="1"/>
          <p:nvPr/>
        </p:nvSpPr>
        <p:spPr>
          <a:xfrm>
            <a:off x="122830" y="4793547"/>
            <a:ext cx="9021170" cy="369332"/>
          </a:xfrm>
          <a:prstGeom prst="rect">
            <a:avLst/>
          </a:prstGeom>
          <a:noFill/>
        </p:spPr>
        <p:txBody>
          <a:bodyPr wrap="square" rtlCol="0">
            <a:spAutoFit/>
          </a:bodyPr>
          <a:lstStyle/>
          <a:p>
            <a:r>
              <a:rPr lang="el-GR" dirty="0"/>
              <a:t>Δ</a:t>
            </a:r>
            <a:r>
              <a:rPr lang="en-US" dirty="0"/>
              <a:t> … difference between AIC of a given model and AIC of the best model within the model set</a:t>
            </a:r>
          </a:p>
        </p:txBody>
      </p:sp>
      <p:sp>
        <p:nvSpPr>
          <p:cNvPr id="6" name="Content Placeholder 2"/>
          <p:cNvSpPr txBox="1">
            <a:spLocks/>
          </p:cNvSpPr>
          <p:nvPr/>
        </p:nvSpPr>
        <p:spPr>
          <a:xfrm>
            <a:off x="54591" y="5458215"/>
            <a:ext cx="9034818" cy="1247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500" b="1" dirty="0"/>
              <a:t>The weights correspond to the probability that a given model is the </a:t>
            </a:r>
            <a:r>
              <a:rPr lang="en-US" sz="2500" b="1" u="sng" dirty="0"/>
              <a:t>true model</a:t>
            </a:r>
            <a:r>
              <a:rPr lang="en-US" sz="2500" b="1" dirty="0"/>
              <a:t>, given the model set, under the assumption that the true model </a:t>
            </a:r>
            <a:r>
              <a:rPr lang="en-US" sz="2500" b="1" u="sng" dirty="0"/>
              <a:t>is in the model set</a:t>
            </a:r>
            <a:r>
              <a:rPr lang="en-US" sz="2500" b="1" dirty="0"/>
              <a:t>. Better interpretable than AIC.</a:t>
            </a:r>
          </a:p>
        </p:txBody>
      </p:sp>
    </p:spTree>
    <p:extLst>
      <p:ext uri="{BB962C8B-B14F-4D97-AF65-F5344CB8AC3E}">
        <p14:creationId xmlns:p14="http://schemas.microsoft.com/office/powerpoint/2010/main" val="673245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42039"/>
          </a:xfrm>
        </p:spPr>
        <p:txBody>
          <a:bodyPr>
            <a:noAutofit/>
          </a:bodyPr>
          <a:lstStyle/>
          <a:p>
            <a:r>
              <a:rPr lang="en-US" sz="5000" b="1" dirty="0" err="1">
                <a:latin typeface="+mn-lt"/>
              </a:rPr>
              <a:t>Akaike’s</a:t>
            </a:r>
            <a:r>
              <a:rPr lang="en-US" sz="5000" b="1" dirty="0">
                <a:latin typeface="+mn-lt"/>
              </a:rPr>
              <a:t> weights</a:t>
            </a:r>
          </a:p>
        </p:txBody>
      </p:sp>
      <p:sp>
        <p:nvSpPr>
          <p:cNvPr id="3" name="Content Placeholder 2"/>
          <p:cNvSpPr>
            <a:spLocks noGrp="1"/>
          </p:cNvSpPr>
          <p:nvPr>
            <p:ph idx="1"/>
          </p:nvPr>
        </p:nvSpPr>
        <p:spPr>
          <a:xfrm>
            <a:off x="628650" y="1279656"/>
            <a:ext cx="7886700" cy="785053"/>
          </a:xfrm>
        </p:spPr>
        <p:txBody>
          <a:bodyPr>
            <a:normAutofit lnSpcReduction="10000"/>
          </a:bodyPr>
          <a:lstStyle/>
          <a:p>
            <a:pPr marL="0" indent="0">
              <a:buNone/>
            </a:pPr>
            <a:r>
              <a:rPr lang="en-US" dirty="0"/>
              <a:t>Rescaling AIC values to make comparison among candidate models within a given model set</a:t>
            </a:r>
          </a:p>
          <a:p>
            <a:endParaRPr lang="en-US" dirty="0"/>
          </a:p>
        </p:txBody>
      </p:sp>
      <p:sp>
        <p:nvSpPr>
          <p:cNvPr id="6" name="Content Placeholder 2"/>
          <p:cNvSpPr txBox="1">
            <a:spLocks/>
          </p:cNvSpPr>
          <p:nvPr/>
        </p:nvSpPr>
        <p:spPr>
          <a:xfrm>
            <a:off x="54591" y="5458215"/>
            <a:ext cx="9034818" cy="1247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500" b="1" dirty="0"/>
              <a:t>The weights correspond to the probability that a given model is the </a:t>
            </a:r>
            <a:r>
              <a:rPr lang="en-US" sz="2500" b="1" u="sng" dirty="0"/>
              <a:t>true model</a:t>
            </a:r>
            <a:r>
              <a:rPr lang="en-US" sz="2500" b="1" dirty="0"/>
              <a:t>, given the model set, under the assumption that the true model </a:t>
            </a:r>
            <a:r>
              <a:rPr lang="en-US" sz="2500" b="1" u="sng" dirty="0"/>
              <a:t>is in the model set</a:t>
            </a:r>
            <a:r>
              <a:rPr lang="en-US" sz="2500" b="1" dirty="0"/>
              <a:t>. Better interpretable than AIC</a:t>
            </a:r>
          </a:p>
        </p:txBody>
      </p:sp>
      <p:pic>
        <p:nvPicPr>
          <p:cNvPr id="8" name="Picture 7" descr="A picture containing text, screenshot, diagram, plot&#10;&#10;Description automatically generated">
            <a:extLst>
              <a:ext uri="{FF2B5EF4-FFF2-40B4-BE49-F238E27FC236}">
                <a16:creationId xmlns:a16="http://schemas.microsoft.com/office/drawing/2014/main" id="{25E89C2A-8AAB-9E9E-8B21-6B7EF25F97E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33501" y="2089623"/>
            <a:ext cx="5476998" cy="3343677"/>
          </a:xfrm>
          <a:prstGeom prst="rect">
            <a:avLst/>
          </a:prstGeom>
        </p:spPr>
      </p:pic>
      <p:sp>
        <p:nvSpPr>
          <p:cNvPr id="4" name="TextBox 3">
            <a:extLst>
              <a:ext uri="{FF2B5EF4-FFF2-40B4-BE49-F238E27FC236}">
                <a16:creationId xmlns:a16="http://schemas.microsoft.com/office/drawing/2014/main" id="{E007E45D-EF76-F598-61D6-D7A5B4CB9CD5}"/>
              </a:ext>
            </a:extLst>
          </p:cNvPr>
          <p:cNvSpPr txBox="1"/>
          <p:nvPr/>
        </p:nvSpPr>
        <p:spPr>
          <a:xfrm>
            <a:off x="5394960" y="2337200"/>
            <a:ext cx="631904" cy="400110"/>
          </a:xfrm>
          <a:prstGeom prst="rect">
            <a:avLst/>
          </a:prstGeom>
          <a:noFill/>
        </p:spPr>
        <p:txBody>
          <a:bodyPr wrap="none" rtlCol="0">
            <a:spAutoFit/>
          </a:bodyPr>
          <a:lstStyle/>
          <a:p>
            <a:r>
              <a:rPr lang="en-US" sz="2000" b="1" dirty="0"/>
              <a:t>80%</a:t>
            </a:r>
          </a:p>
        </p:txBody>
      </p:sp>
      <p:sp>
        <p:nvSpPr>
          <p:cNvPr id="5" name="TextBox 4">
            <a:extLst>
              <a:ext uri="{FF2B5EF4-FFF2-40B4-BE49-F238E27FC236}">
                <a16:creationId xmlns:a16="http://schemas.microsoft.com/office/drawing/2014/main" id="{A5C812AD-E656-0988-B358-67E5706A063F}"/>
              </a:ext>
            </a:extLst>
          </p:cNvPr>
          <p:cNvSpPr txBox="1"/>
          <p:nvPr/>
        </p:nvSpPr>
        <p:spPr>
          <a:xfrm>
            <a:off x="4136572" y="3948309"/>
            <a:ext cx="631904" cy="400110"/>
          </a:xfrm>
          <a:prstGeom prst="rect">
            <a:avLst/>
          </a:prstGeom>
          <a:noFill/>
        </p:spPr>
        <p:txBody>
          <a:bodyPr wrap="none" rtlCol="0">
            <a:spAutoFit/>
          </a:bodyPr>
          <a:lstStyle/>
          <a:p>
            <a:r>
              <a:rPr lang="en-US" sz="2000" b="1" dirty="0"/>
              <a:t>19%</a:t>
            </a:r>
          </a:p>
        </p:txBody>
      </p:sp>
      <p:sp>
        <p:nvSpPr>
          <p:cNvPr id="7" name="TextBox 6">
            <a:extLst>
              <a:ext uri="{FF2B5EF4-FFF2-40B4-BE49-F238E27FC236}">
                <a16:creationId xmlns:a16="http://schemas.microsoft.com/office/drawing/2014/main" id="{2A59BECB-A396-217C-2AF2-017D9AE74F8B}"/>
              </a:ext>
            </a:extLst>
          </p:cNvPr>
          <p:cNvSpPr txBox="1"/>
          <p:nvPr/>
        </p:nvSpPr>
        <p:spPr>
          <a:xfrm>
            <a:off x="2943498" y="4400671"/>
            <a:ext cx="502061" cy="400110"/>
          </a:xfrm>
          <a:prstGeom prst="rect">
            <a:avLst/>
          </a:prstGeom>
          <a:noFill/>
        </p:spPr>
        <p:txBody>
          <a:bodyPr wrap="none" rtlCol="0">
            <a:spAutoFit/>
          </a:bodyPr>
          <a:lstStyle/>
          <a:p>
            <a:r>
              <a:rPr lang="en-US" sz="2000" b="1" dirty="0"/>
              <a:t>1%</a:t>
            </a:r>
          </a:p>
        </p:txBody>
      </p:sp>
    </p:spTree>
    <p:extLst>
      <p:ext uri="{BB962C8B-B14F-4D97-AF65-F5344CB8AC3E}">
        <p14:creationId xmlns:p14="http://schemas.microsoft.com/office/powerpoint/2010/main" val="367392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221" y="179541"/>
            <a:ext cx="7886700" cy="1325563"/>
          </a:xfrm>
        </p:spPr>
        <p:txBody>
          <a:bodyPr/>
          <a:lstStyle/>
          <a:p>
            <a:r>
              <a:rPr lang="en-US" b="1" dirty="0">
                <a:latin typeface="+mn-lt"/>
              </a:rPr>
              <a:t>Evaluating model fit</a:t>
            </a:r>
          </a:p>
        </p:txBody>
      </p:sp>
      <p:cxnSp>
        <p:nvCxnSpPr>
          <p:cNvPr id="5" name="Straight Arrow Connector 4"/>
          <p:cNvCxnSpPr/>
          <p:nvPr/>
        </p:nvCxnSpPr>
        <p:spPr>
          <a:xfrm flipV="1">
            <a:off x="1232456" y="1650934"/>
            <a:ext cx="0" cy="39746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232456" y="5625551"/>
            <a:ext cx="2862470" cy="66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585915" y="1881811"/>
            <a:ext cx="1899411" cy="3498574"/>
          </a:xfrm>
          <a:custGeom>
            <a:avLst/>
            <a:gdLst>
              <a:gd name="connsiteX0" fmla="*/ 4350 w 1899411"/>
              <a:gd name="connsiteY0" fmla="*/ 0 h 3498574"/>
              <a:gd name="connsiteX1" fmla="*/ 123619 w 1899411"/>
              <a:gd name="connsiteY1" fmla="*/ 1974574 h 3498574"/>
              <a:gd name="connsiteX2" fmla="*/ 825985 w 1899411"/>
              <a:gd name="connsiteY2" fmla="*/ 3140765 h 3498574"/>
              <a:gd name="connsiteX3" fmla="*/ 1899411 w 1899411"/>
              <a:gd name="connsiteY3" fmla="*/ 3498574 h 3498574"/>
            </a:gdLst>
            <a:ahLst/>
            <a:cxnLst>
              <a:cxn ang="0">
                <a:pos x="connsiteX0" y="connsiteY0"/>
              </a:cxn>
              <a:cxn ang="0">
                <a:pos x="connsiteX1" y="connsiteY1"/>
              </a:cxn>
              <a:cxn ang="0">
                <a:pos x="connsiteX2" y="connsiteY2"/>
              </a:cxn>
              <a:cxn ang="0">
                <a:pos x="connsiteX3" y="connsiteY3"/>
              </a:cxn>
            </a:cxnLst>
            <a:rect l="l" t="t" r="r" b="b"/>
            <a:pathLst>
              <a:path w="1899411" h="3498574">
                <a:moveTo>
                  <a:pt x="4350" y="0"/>
                </a:moveTo>
                <a:cubicBezTo>
                  <a:pt x="-4485" y="725556"/>
                  <a:pt x="-13320" y="1451113"/>
                  <a:pt x="123619" y="1974574"/>
                </a:cubicBezTo>
                <a:cubicBezTo>
                  <a:pt x="260558" y="2498035"/>
                  <a:pt x="530020" y="2886765"/>
                  <a:pt x="825985" y="3140765"/>
                </a:cubicBezTo>
                <a:cubicBezTo>
                  <a:pt x="1121950" y="3394765"/>
                  <a:pt x="1510680" y="3446669"/>
                  <a:pt x="1899411" y="349857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2"/>
          <p:cNvSpPr/>
          <p:nvPr/>
        </p:nvSpPr>
        <p:spPr>
          <a:xfrm>
            <a:off x="1415778" y="1815284"/>
            <a:ext cx="2252869" cy="3465456"/>
          </a:xfrm>
          <a:custGeom>
            <a:avLst/>
            <a:gdLst>
              <a:gd name="connsiteX0" fmla="*/ 0 w 2252869"/>
              <a:gd name="connsiteY0" fmla="*/ 0 h 3160390"/>
              <a:gd name="connsiteX1" fmla="*/ 967409 w 2252869"/>
              <a:gd name="connsiteY1" fmla="*/ 2663687 h 3160390"/>
              <a:gd name="connsiteX2" fmla="*/ 2252869 w 2252869"/>
              <a:gd name="connsiteY2" fmla="*/ 3154018 h 3160390"/>
            </a:gdLst>
            <a:ahLst/>
            <a:cxnLst>
              <a:cxn ang="0">
                <a:pos x="connsiteX0" y="connsiteY0"/>
              </a:cxn>
              <a:cxn ang="0">
                <a:pos x="connsiteX1" y="connsiteY1"/>
              </a:cxn>
              <a:cxn ang="0">
                <a:pos x="connsiteX2" y="connsiteY2"/>
              </a:cxn>
            </a:cxnLst>
            <a:rect l="l" t="t" r="r" b="b"/>
            <a:pathLst>
              <a:path w="2252869" h="3160390">
                <a:moveTo>
                  <a:pt x="0" y="0"/>
                </a:moveTo>
                <a:cubicBezTo>
                  <a:pt x="295965" y="1069008"/>
                  <a:pt x="591931" y="2138017"/>
                  <a:pt x="967409" y="2663687"/>
                </a:cubicBezTo>
                <a:cubicBezTo>
                  <a:pt x="1342887" y="3189357"/>
                  <a:pt x="1797878" y="3171687"/>
                  <a:pt x="2252869" y="3154018"/>
                </a:cubicBezTo>
              </a:path>
            </a:pathLst>
          </a:custGeom>
          <a:noFill/>
          <a:ln w="38100">
            <a:solidFill>
              <a:srgbClr val="0000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909395" y="1560522"/>
            <a:ext cx="4678013" cy="2308324"/>
          </a:xfrm>
          <a:prstGeom prst="rect">
            <a:avLst/>
          </a:prstGeom>
          <a:noFill/>
        </p:spPr>
        <p:txBody>
          <a:bodyPr wrap="square" rtlCol="0">
            <a:spAutoFit/>
          </a:bodyPr>
          <a:lstStyle/>
          <a:p>
            <a:r>
              <a:rPr lang="en-US" b="1" dirty="0"/>
              <a:t>Observed data – the shape of the latitudinal diversity gradient based on the empirical data</a:t>
            </a:r>
          </a:p>
          <a:p>
            <a:endParaRPr lang="en-US" b="1" dirty="0"/>
          </a:p>
          <a:p>
            <a:r>
              <a:rPr lang="en-US" b="1" dirty="0">
                <a:solidFill>
                  <a:srgbClr val="00B050"/>
                </a:solidFill>
              </a:rPr>
              <a:t>Model 1 – power law relationship</a:t>
            </a:r>
          </a:p>
          <a:p>
            <a:endParaRPr lang="en-US" b="1" dirty="0">
              <a:solidFill>
                <a:srgbClr val="000099"/>
              </a:solidFill>
            </a:endParaRPr>
          </a:p>
          <a:p>
            <a:r>
              <a:rPr lang="en-US" b="1" dirty="0">
                <a:solidFill>
                  <a:srgbClr val="000099"/>
                </a:solidFill>
              </a:rPr>
              <a:t>Model 2 – exponential relationship</a:t>
            </a:r>
          </a:p>
          <a:p>
            <a:endParaRPr lang="en-US" b="1" dirty="0">
              <a:solidFill>
                <a:srgbClr val="CC0099"/>
              </a:solidFill>
            </a:endParaRPr>
          </a:p>
          <a:p>
            <a:r>
              <a:rPr lang="en-US" b="1" dirty="0">
                <a:solidFill>
                  <a:srgbClr val="CC0099"/>
                </a:solidFill>
              </a:rPr>
              <a:t>Model 3 – logistic relationship</a:t>
            </a:r>
            <a:endParaRPr lang="en-US" b="1" dirty="0"/>
          </a:p>
        </p:txBody>
      </p:sp>
      <p:sp>
        <p:nvSpPr>
          <p:cNvPr id="15" name="Freeform 14"/>
          <p:cNvSpPr/>
          <p:nvPr/>
        </p:nvSpPr>
        <p:spPr>
          <a:xfrm>
            <a:off x="1696271" y="1750270"/>
            <a:ext cx="1709542" cy="3706201"/>
          </a:xfrm>
          <a:custGeom>
            <a:avLst/>
            <a:gdLst>
              <a:gd name="connsiteX0" fmla="*/ 0 w 1669774"/>
              <a:gd name="connsiteY0" fmla="*/ 0 h 3534903"/>
              <a:gd name="connsiteX1" fmla="*/ 278295 w 1669774"/>
              <a:gd name="connsiteY1" fmla="*/ 3034747 h 3534903"/>
              <a:gd name="connsiteX2" fmla="*/ 1669774 w 1669774"/>
              <a:gd name="connsiteY2" fmla="*/ 3498574 h 3534903"/>
            </a:gdLst>
            <a:ahLst/>
            <a:cxnLst>
              <a:cxn ang="0">
                <a:pos x="connsiteX0" y="connsiteY0"/>
              </a:cxn>
              <a:cxn ang="0">
                <a:pos x="connsiteX1" y="connsiteY1"/>
              </a:cxn>
              <a:cxn ang="0">
                <a:pos x="connsiteX2" y="connsiteY2"/>
              </a:cxn>
            </a:cxnLst>
            <a:rect l="l" t="t" r="r" b="b"/>
            <a:pathLst>
              <a:path w="1669774" h="3534903">
                <a:moveTo>
                  <a:pt x="0" y="0"/>
                </a:moveTo>
                <a:cubicBezTo>
                  <a:pt x="-1" y="1225825"/>
                  <a:pt x="-1" y="2451651"/>
                  <a:pt x="278295" y="3034747"/>
                </a:cubicBezTo>
                <a:cubicBezTo>
                  <a:pt x="556591" y="3617843"/>
                  <a:pt x="1113182" y="3558208"/>
                  <a:pt x="1669774" y="3498574"/>
                </a:cubicBezTo>
              </a:path>
            </a:pathLst>
          </a:cu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94926" y="4174507"/>
            <a:ext cx="4823789" cy="1938992"/>
          </a:xfrm>
          <a:prstGeom prst="rect">
            <a:avLst/>
          </a:prstGeom>
          <a:noFill/>
        </p:spPr>
        <p:txBody>
          <a:bodyPr wrap="square" rtlCol="0">
            <a:spAutoFit/>
          </a:bodyPr>
          <a:lstStyle/>
          <a:p>
            <a:pPr algn="r"/>
            <a:r>
              <a:rPr lang="en-US" sz="3000" b="1" dirty="0"/>
              <a:t>T</a:t>
            </a:r>
            <a:r>
              <a:rPr lang="cs-CZ" sz="3000" b="1" dirty="0"/>
              <a:t>o </a:t>
            </a:r>
            <a:r>
              <a:rPr lang="en-US" sz="3000" b="1" dirty="0"/>
              <a:t>compare model fit, we can use the likelihood of the model, likelihood ratio test (LRT), </a:t>
            </a:r>
            <a:r>
              <a:rPr lang="cs-CZ" sz="3000" b="1" dirty="0"/>
              <a:t>AIC</a:t>
            </a:r>
            <a:r>
              <a:rPr lang="en-US" sz="3000" b="1" dirty="0"/>
              <a:t>,</a:t>
            </a:r>
            <a:r>
              <a:rPr lang="cs-CZ" sz="3000" b="1" dirty="0"/>
              <a:t> </a:t>
            </a:r>
            <a:r>
              <a:rPr lang="cs-CZ" sz="3000" b="1" dirty="0" err="1"/>
              <a:t>Akaike</a:t>
            </a:r>
            <a:r>
              <a:rPr lang="en-US" sz="3000" b="1" dirty="0"/>
              <a:t>’</a:t>
            </a:r>
            <a:r>
              <a:rPr lang="cs-CZ" sz="3000" b="1" dirty="0"/>
              <a:t>s </a:t>
            </a:r>
            <a:r>
              <a:rPr lang="cs-CZ" sz="3000" b="1" dirty="0" err="1"/>
              <a:t>weights</a:t>
            </a:r>
            <a:endParaRPr lang="en-US" sz="3000" b="1" dirty="0"/>
          </a:p>
        </p:txBody>
      </p:sp>
      <p:sp>
        <p:nvSpPr>
          <p:cNvPr id="7" name="TextBox 6">
            <a:extLst>
              <a:ext uri="{FF2B5EF4-FFF2-40B4-BE49-F238E27FC236}">
                <a16:creationId xmlns:a16="http://schemas.microsoft.com/office/drawing/2014/main" id="{ED2E01F4-C38D-9506-1C71-092420BBD5E0}"/>
              </a:ext>
            </a:extLst>
          </p:cNvPr>
          <p:cNvSpPr txBox="1"/>
          <p:nvPr/>
        </p:nvSpPr>
        <p:spPr>
          <a:xfrm rot="16200000">
            <a:off x="-306980" y="2567531"/>
            <a:ext cx="2310248" cy="477054"/>
          </a:xfrm>
          <a:prstGeom prst="rect">
            <a:avLst/>
          </a:prstGeom>
          <a:noFill/>
        </p:spPr>
        <p:txBody>
          <a:bodyPr wrap="none" rtlCol="0">
            <a:spAutoFit/>
          </a:bodyPr>
          <a:lstStyle/>
          <a:p>
            <a:r>
              <a:rPr lang="en-US" sz="2500" b="1" dirty="0"/>
              <a:t>species richness</a:t>
            </a:r>
          </a:p>
        </p:txBody>
      </p:sp>
      <p:sp>
        <p:nvSpPr>
          <p:cNvPr id="8" name="TextBox 7">
            <a:extLst>
              <a:ext uri="{FF2B5EF4-FFF2-40B4-BE49-F238E27FC236}">
                <a16:creationId xmlns:a16="http://schemas.microsoft.com/office/drawing/2014/main" id="{8138CD55-2423-06D1-1953-33C2A3405406}"/>
              </a:ext>
            </a:extLst>
          </p:cNvPr>
          <p:cNvSpPr txBox="1"/>
          <p:nvPr/>
        </p:nvSpPr>
        <p:spPr>
          <a:xfrm>
            <a:off x="2873492" y="5738460"/>
            <a:ext cx="1223668" cy="477054"/>
          </a:xfrm>
          <a:prstGeom prst="rect">
            <a:avLst/>
          </a:prstGeom>
          <a:noFill/>
        </p:spPr>
        <p:txBody>
          <a:bodyPr wrap="none" rtlCol="0">
            <a:spAutoFit/>
          </a:bodyPr>
          <a:lstStyle/>
          <a:p>
            <a:r>
              <a:rPr lang="en-US" sz="2500" b="1" dirty="0"/>
              <a:t>latitude</a:t>
            </a:r>
          </a:p>
        </p:txBody>
      </p:sp>
      <p:sp>
        <p:nvSpPr>
          <p:cNvPr id="9" name="Arc 8">
            <a:extLst>
              <a:ext uri="{FF2B5EF4-FFF2-40B4-BE49-F238E27FC236}">
                <a16:creationId xmlns:a16="http://schemas.microsoft.com/office/drawing/2014/main" id="{33E30E9A-078F-0F18-5C77-D0D838B9E8C8}"/>
              </a:ext>
            </a:extLst>
          </p:cNvPr>
          <p:cNvSpPr/>
          <p:nvPr/>
        </p:nvSpPr>
        <p:spPr>
          <a:xfrm rot="10548840">
            <a:off x="1316436" y="-1426119"/>
            <a:ext cx="3168257" cy="6660875"/>
          </a:xfrm>
          <a:prstGeom prst="arc">
            <a:avLst>
              <a:gd name="adj1" fmla="val 16200000"/>
              <a:gd name="adj2" fmla="val 21596231"/>
            </a:avLst>
          </a:prstGeom>
          <a:ln w="38100">
            <a:solidFill>
              <a:srgbClr val="CC009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39993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A6159-F5ED-FD9A-D7CC-E2CB5EA4E1D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14549977-0165-2941-8971-FDB6F75F9BB7}"/>
              </a:ext>
            </a:extLst>
          </p:cNvPr>
          <p:cNvSpPr/>
          <p:nvPr/>
        </p:nvSpPr>
        <p:spPr>
          <a:xfrm>
            <a:off x="-54395" y="-63617"/>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9BD4C2-AE54-7D31-8EC9-15E6B0EA9BB3}"/>
              </a:ext>
            </a:extLst>
          </p:cNvPr>
          <p:cNvSpPr txBox="1"/>
          <p:nvPr/>
        </p:nvSpPr>
        <p:spPr>
          <a:xfrm>
            <a:off x="280416" y="258996"/>
            <a:ext cx="5944265" cy="307777"/>
          </a:xfrm>
          <a:prstGeom prst="rect">
            <a:avLst/>
          </a:prstGeom>
          <a:noFill/>
        </p:spPr>
        <p:txBody>
          <a:bodyPr wrap="square" rtlCol="0">
            <a:spAutoFit/>
          </a:bodyPr>
          <a:lstStyle/>
          <a:p>
            <a:r>
              <a:rPr lang="en-GB" sz="1400" b="1" dirty="0">
                <a:solidFill>
                  <a:schemeClr val="accent5">
                    <a:lumMod val="20000"/>
                    <a:lumOff val="80000"/>
                  </a:schemeClr>
                </a:solidFill>
                <a:latin typeface="Arial Black" panose="020B0A04020102020204" pitchFamily="34" charset="0"/>
              </a:rPr>
              <a:t>MOTIVATED THE HOLY GRAIL QUESTION IN BIOLOGY</a:t>
            </a:r>
          </a:p>
        </p:txBody>
      </p:sp>
      <p:sp>
        <p:nvSpPr>
          <p:cNvPr id="9" name="TextBox 8">
            <a:extLst>
              <a:ext uri="{FF2B5EF4-FFF2-40B4-BE49-F238E27FC236}">
                <a16:creationId xmlns:a16="http://schemas.microsoft.com/office/drawing/2014/main" id="{9D918F9C-199C-2492-8E07-6B7DF74D5FA5}"/>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7AA8B9FD-B24A-918B-D647-1119DFC6E6B7}"/>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95023D-4980-7ABD-EBDA-E90E08C6F1EB}"/>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843D0B02-1DDC-13F6-B203-81C81D281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7E2E6B7-BECD-34E5-6697-5CF285C3AFAE}"/>
              </a:ext>
            </a:extLst>
          </p:cNvPr>
          <p:cNvSpPr txBox="1"/>
          <p:nvPr/>
        </p:nvSpPr>
        <p:spPr>
          <a:xfrm>
            <a:off x="217634" y="708318"/>
            <a:ext cx="5791302" cy="1988237"/>
          </a:xfrm>
          <a:prstGeom prst="rect">
            <a:avLst/>
          </a:prstGeom>
          <a:noFill/>
        </p:spPr>
        <p:txBody>
          <a:bodyPr wrap="square" rtlCol="0">
            <a:spAutoFit/>
          </a:bodyPr>
          <a:lstStyle/>
          <a:p>
            <a:pPr>
              <a:lnSpc>
                <a:spcPct val="120000"/>
              </a:lnSpc>
            </a:pPr>
            <a:r>
              <a:rPr lang="cs-CZ" sz="3500" b="1" dirty="0">
                <a:solidFill>
                  <a:schemeClr val="accent5">
                    <a:lumMod val="20000"/>
                    <a:lumOff val="80000"/>
                  </a:schemeClr>
                </a:solidFill>
                <a:latin typeface="Arial Black" panose="020B0A04020102020204" pitchFamily="34" charset="0"/>
              </a:rPr>
              <a:t>Wh</a:t>
            </a:r>
            <a:r>
              <a:rPr lang="en-US" sz="3500" b="1" dirty="0">
                <a:solidFill>
                  <a:schemeClr val="accent5">
                    <a:lumMod val="20000"/>
                    <a:lumOff val="80000"/>
                  </a:schemeClr>
                </a:solidFill>
                <a:latin typeface="Arial Black" panose="020B0A04020102020204" pitchFamily="34" charset="0"/>
              </a:rPr>
              <a:t>y are species non-randomly distributed in geographic space?</a:t>
            </a:r>
          </a:p>
        </p:txBody>
      </p:sp>
      <p:grpSp>
        <p:nvGrpSpPr>
          <p:cNvPr id="2" name="Group 1">
            <a:extLst>
              <a:ext uri="{FF2B5EF4-FFF2-40B4-BE49-F238E27FC236}">
                <a16:creationId xmlns:a16="http://schemas.microsoft.com/office/drawing/2014/main" id="{82DC0A85-9A20-DCC8-F572-12BFB91B8821}"/>
              </a:ext>
            </a:extLst>
          </p:cNvPr>
          <p:cNvGrpSpPr/>
          <p:nvPr/>
        </p:nvGrpSpPr>
        <p:grpSpPr>
          <a:xfrm>
            <a:off x="53259" y="3106754"/>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11310EE1-FC56-A796-2084-54C423674E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3002379B-865F-44DD-00AF-FFB0AA9DFDC6}"/>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0119487C-FE93-87C1-4669-6E28D104C1EA}"/>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Tree>
    <p:extLst>
      <p:ext uri="{BB962C8B-B14F-4D97-AF65-F5344CB8AC3E}">
        <p14:creationId xmlns:p14="http://schemas.microsoft.com/office/powerpoint/2010/main" val="3860626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A1F7-6D0D-8606-CD40-F34210BF5AB4}"/>
              </a:ext>
            </a:extLst>
          </p:cNvPr>
          <p:cNvSpPr>
            <a:spLocks noGrp="1"/>
          </p:cNvSpPr>
          <p:nvPr>
            <p:ph type="title"/>
          </p:nvPr>
        </p:nvSpPr>
        <p:spPr>
          <a:xfrm>
            <a:off x="628650" y="365127"/>
            <a:ext cx="7886700" cy="739774"/>
          </a:xfrm>
        </p:spPr>
        <p:txBody>
          <a:bodyPr/>
          <a:lstStyle/>
          <a:p>
            <a:r>
              <a:rPr lang="en-US" b="1" dirty="0">
                <a:latin typeface="+mn-lt"/>
              </a:rPr>
              <a:t>Summary</a:t>
            </a:r>
          </a:p>
        </p:txBody>
      </p:sp>
      <p:sp>
        <p:nvSpPr>
          <p:cNvPr id="3" name="Content Placeholder 2">
            <a:extLst>
              <a:ext uri="{FF2B5EF4-FFF2-40B4-BE49-F238E27FC236}">
                <a16:creationId xmlns:a16="http://schemas.microsoft.com/office/drawing/2014/main" id="{10A1F2A0-17C0-1E52-58D0-581062254D62}"/>
              </a:ext>
            </a:extLst>
          </p:cNvPr>
          <p:cNvSpPr>
            <a:spLocks noGrp="1"/>
          </p:cNvSpPr>
          <p:nvPr>
            <p:ph idx="1"/>
          </p:nvPr>
        </p:nvSpPr>
        <p:spPr>
          <a:xfrm>
            <a:off x="628650" y="1511300"/>
            <a:ext cx="7886700" cy="5156200"/>
          </a:xfrm>
        </p:spPr>
        <p:txBody>
          <a:bodyPr>
            <a:normAutofit/>
          </a:bodyPr>
          <a:lstStyle/>
          <a:p>
            <a:r>
              <a:rPr lang="en-US" b="1" dirty="0"/>
              <a:t>Biologists have been fascinated by the diversity of life,</a:t>
            </a:r>
            <a:r>
              <a:rPr lang="en-US" dirty="0"/>
              <a:t> which is </a:t>
            </a:r>
            <a:r>
              <a:rPr lang="en-US" b="1" dirty="0"/>
              <a:t>surprisingly unevenly distributed </a:t>
            </a:r>
            <a:r>
              <a:rPr lang="en-US" dirty="0"/>
              <a:t>in the geographic space.</a:t>
            </a:r>
          </a:p>
          <a:p>
            <a:endParaRPr lang="en-US" dirty="0"/>
          </a:p>
          <a:p>
            <a:r>
              <a:rPr lang="en-US" dirty="0"/>
              <a:t>We observe </a:t>
            </a:r>
            <a:r>
              <a:rPr lang="en-US" b="1" dirty="0"/>
              <a:t>latitudinal gradients, elevational gradients, species-area relationships</a:t>
            </a:r>
          </a:p>
          <a:p>
            <a:endParaRPr lang="en-US" dirty="0"/>
          </a:p>
          <a:p>
            <a:r>
              <a:rPr lang="en-US" dirty="0"/>
              <a:t>These pattern are </a:t>
            </a:r>
            <a:r>
              <a:rPr lang="en-US" b="1" dirty="0"/>
              <a:t>largely universal </a:t>
            </a:r>
            <a:r>
              <a:rPr lang="en-US" dirty="0"/>
              <a:t>across continents and taxa, including bacteria, vascular plants, insects, vertebrates</a:t>
            </a:r>
          </a:p>
          <a:p>
            <a:endParaRPr lang="en-US" dirty="0"/>
          </a:p>
        </p:txBody>
      </p:sp>
    </p:spTree>
    <p:extLst>
      <p:ext uri="{BB962C8B-B14F-4D97-AF65-F5344CB8AC3E}">
        <p14:creationId xmlns:p14="http://schemas.microsoft.com/office/powerpoint/2010/main" val="3175527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94156-840E-AB31-0762-BF4D955F4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DA2BD-9AD0-5618-BCE3-72095705863F}"/>
              </a:ext>
            </a:extLst>
          </p:cNvPr>
          <p:cNvSpPr>
            <a:spLocks noGrp="1"/>
          </p:cNvSpPr>
          <p:nvPr>
            <p:ph type="title"/>
          </p:nvPr>
        </p:nvSpPr>
        <p:spPr>
          <a:xfrm>
            <a:off x="628650" y="365127"/>
            <a:ext cx="7886700" cy="739774"/>
          </a:xfrm>
        </p:spPr>
        <p:txBody>
          <a:bodyPr/>
          <a:lstStyle/>
          <a:p>
            <a:r>
              <a:rPr lang="en-US" b="1" dirty="0">
                <a:latin typeface="+mn-lt"/>
              </a:rPr>
              <a:t>Summary</a:t>
            </a:r>
          </a:p>
        </p:txBody>
      </p:sp>
      <p:sp>
        <p:nvSpPr>
          <p:cNvPr id="3" name="Content Placeholder 2">
            <a:extLst>
              <a:ext uri="{FF2B5EF4-FFF2-40B4-BE49-F238E27FC236}">
                <a16:creationId xmlns:a16="http://schemas.microsoft.com/office/drawing/2014/main" id="{1A9EB305-0915-E031-C494-261C9D7058B1}"/>
              </a:ext>
            </a:extLst>
          </p:cNvPr>
          <p:cNvSpPr>
            <a:spLocks noGrp="1"/>
          </p:cNvSpPr>
          <p:nvPr>
            <p:ph idx="1"/>
          </p:nvPr>
        </p:nvSpPr>
        <p:spPr>
          <a:xfrm>
            <a:off x="628650" y="1549400"/>
            <a:ext cx="7886700" cy="4457700"/>
          </a:xfrm>
        </p:spPr>
        <p:txBody>
          <a:bodyPr>
            <a:normAutofit/>
          </a:bodyPr>
          <a:lstStyle/>
          <a:p>
            <a:r>
              <a:rPr lang="en-US" b="1" dirty="0"/>
              <a:t>Hundreds of explanations </a:t>
            </a:r>
            <a:r>
              <a:rPr lang="en-US" dirty="0"/>
              <a:t>have been proposed (</a:t>
            </a:r>
            <a:r>
              <a:rPr lang="en-US" b="1" dirty="0" err="1"/>
              <a:t>equilibrial</a:t>
            </a:r>
            <a:r>
              <a:rPr lang="en-US" b="1" dirty="0"/>
              <a:t>, historical</a:t>
            </a:r>
            <a:r>
              <a:rPr lang="en-US" dirty="0"/>
              <a:t>) based on a variety of mechanisms (</a:t>
            </a:r>
            <a:r>
              <a:rPr lang="en-US" b="1" dirty="0"/>
              <a:t>metabolic rates, kinetics, energy</a:t>
            </a:r>
            <a:r>
              <a:rPr lang="en-US" dirty="0"/>
              <a:t>)</a:t>
            </a:r>
          </a:p>
          <a:p>
            <a:endParaRPr lang="en-US" dirty="0"/>
          </a:p>
          <a:p>
            <a:r>
              <a:rPr lang="en-US" dirty="0"/>
              <a:t>Each of the explanation has received some support but </a:t>
            </a:r>
            <a:r>
              <a:rPr lang="en-US" b="1" dirty="0"/>
              <a:t>each is also insufficient </a:t>
            </a:r>
            <a:r>
              <a:rPr lang="en-US" dirty="0"/>
              <a:t>to explain the gradient</a:t>
            </a:r>
          </a:p>
          <a:p>
            <a:endParaRPr lang="en-US" b="1" dirty="0"/>
          </a:p>
          <a:p>
            <a:r>
              <a:rPr lang="en-US" b="1" dirty="0"/>
              <a:t>The gradients are likely produced by interactions between multiple mechanisms across scales</a:t>
            </a:r>
            <a:endParaRPr lang="en-US" dirty="0"/>
          </a:p>
        </p:txBody>
      </p:sp>
    </p:spTree>
    <p:extLst>
      <p:ext uri="{BB962C8B-B14F-4D97-AF65-F5344CB8AC3E}">
        <p14:creationId xmlns:p14="http://schemas.microsoft.com/office/powerpoint/2010/main" val="9481325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158E1-D4B3-0096-91AA-43C8C069D902}"/>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72EC240-1742-AB34-6777-9229397E138C}"/>
              </a:ext>
            </a:extLst>
          </p:cNvPr>
          <p:cNvSpPr/>
          <p:nvPr/>
        </p:nvSpPr>
        <p:spPr>
          <a:xfrm>
            <a:off x="-54395" y="-63617"/>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C6CE1F-7612-3321-6EEE-C7BEF5237243}"/>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24202951-12A9-3FB5-E34C-2A37665498FE}"/>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66020A-EFC9-B1B6-89FF-0DA4CCC49557}"/>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B45F8819-0972-581E-DD5C-8E3E537BD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882609B5-B44A-CE3F-FC52-A8B4948B6A65}"/>
              </a:ext>
            </a:extLst>
          </p:cNvPr>
          <p:cNvGrpSpPr/>
          <p:nvPr/>
        </p:nvGrpSpPr>
        <p:grpSpPr>
          <a:xfrm>
            <a:off x="35491" y="1228981"/>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FBBFA910-24E5-AA5B-4238-76CFAFF39B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C08A063F-C4D7-496E-89A0-8DE18EE538D1}"/>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186ECB40-1D26-BD81-426E-1E3BFF238CB1}"/>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Tree>
    <p:extLst>
      <p:ext uri="{BB962C8B-B14F-4D97-AF65-F5344CB8AC3E}">
        <p14:creationId xmlns:p14="http://schemas.microsoft.com/office/powerpoint/2010/main" val="13892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65E9D-9570-A11D-083D-121E5E45ED6C}"/>
              </a:ext>
            </a:extLst>
          </p:cNvPr>
          <p:cNvSpPr>
            <a:spLocks noGrp="1"/>
          </p:cNvSpPr>
          <p:nvPr>
            <p:ph type="title"/>
          </p:nvPr>
        </p:nvSpPr>
        <p:spPr/>
        <p:txBody>
          <a:bodyPr/>
          <a:lstStyle/>
          <a:p>
            <a:r>
              <a:rPr lang="en-US" b="1" dirty="0">
                <a:latin typeface="+mn-lt"/>
              </a:rPr>
              <a:t>latitudes and elevations</a:t>
            </a:r>
          </a:p>
        </p:txBody>
      </p:sp>
      <p:sp>
        <p:nvSpPr>
          <p:cNvPr id="3" name="Content Placeholder 2">
            <a:extLst>
              <a:ext uri="{FF2B5EF4-FFF2-40B4-BE49-F238E27FC236}">
                <a16:creationId xmlns:a16="http://schemas.microsoft.com/office/drawing/2014/main" id="{C8AD19C6-57BF-92A3-E354-B4A510935D94}"/>
              </a:ext>
            </a:extLst>
          </p:cNvPr>
          <p:cNvSpPr>
            <a:spLocks noGrp="1"/>
          </p:cNvSpPr>
          <p:nvPr>
            <p:ph idx="1"/>
          </p:nvPr>
        </p:nvSpPr>
        <p:spPr/>
        <p:txBody>
          <a:bodyPr/>
          <a:lstStyle/>
          <a:p>
            <a:r>
              <a:rPr lang="en-US" dirty="0"/>
              <a:t>elevational gradient as a replicate form of the latitudinal gradient</a:t>
            </a:r>
          </a:p>
          <a:p>
            <a:r>
              <a:rPr lang="en-US" dirty="0"/>
              <a:t>mountains as nature’s laboratories</a:t>
            </a:r>
          </a:p>
        </p:txBody>
      </p:sp>
    </p:spTree>
    <p:extLst>
      <p:ext uri="{BB962C8B-B14F-4D97-AF65-F5344CB8AC3E}">
        <p14:creationId xmlns:p14="http://schemas.microsoft.com/office/powerpoint/2010/main" val="15388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19693-E30D-81C5-47CC-085E4316954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4CD5F1-60CB-D8B7-6FC0-C7EE83EA3E99}"/>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53A8F414-E5C7-5FC4-F733-CE08E77883E5}"/>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DADCAB87-4DD4-9DEA-4F42-8E0AE6F63ECA}"/>
              </a:ext>
            </a:extLst>
          </p:cNvPr>
          <p:cNvPicPr>
            <a:picLocks noChangeAspect="1"/>
          </p:cNvPicPr>
          <p:nvPr/>
        </p:nvPicPr>
        <p:blipFill>
          <a:blip r:embed="rId5"/>
          <a:stretch>
            <a:fillRect/>
          </a:stretch>
        </p:blipFill>
        <p:spPr>
          <a:xfrm>
            <a:off x="351040" y="3764860"/>
            <a:ext cx="4678159" cy="3053798"/>
          </a:xfrm>
          <a:prstGeom prst="rect">
            <a:avLst/>
          </a:prstGeom>
        </p:spPr>
      </p:pic>
      <p:pic>
        <p:nvPicPr>
          <p:cNvPr id="6" name="Picture 5">
            <a:extLst>
              <a:ext uri="{FF2B5EF4-FFF2-40B4-BE49-F238E27FC236}">
                <a16:creationId xmlns:a16="http://schemas.microsoft.com/office/drawing/2014/main" id="{A252FF9C-2558-4322-BA4B-EA095EC73B84}"/>
              </a:ext>
            </a:extLst>
          </p:cNvPr>
          <p:cNvPicPr>
            <a:picLocks noChangeAspect="1"/>
          </p:cNvPicPr>
          <p:nvPr/>
        </p:nvPicPr>
        <p:blipFill>
          <a:blip r:embed="rId6"/>
          <a:stretch>
            <a:fillRect/>
          </a:stretch>
        </p:blipFill>
        <p:spPr>
          <a:xfrm>
            <a:off x="218175" y="842510"/>
            <a:ext cx="4423611" cy="2743564"/>
          </a:xfrm>
          <a:prstGeom prst="rect">
            <a:avLst/>
          </a:prstGeom>
        </p:spPr>
      </p:pic>
      <p:sp>
        <p:nvSpPr>
          <p:cNvPr id="7" name="TextBox 6">
            <a:extLst>
              <a:ext uri="{FF2B5EF4-FFF2-40B4-BE49-F238E27FC236}">
                <a16:creationId xmlns:a16="http://schemas.microsoft.com/office/drawing/2014/main" id="{84AFF913-8098-A5C2-9C4A-9D2A919FA168}"/>
              </a:ext>
            </a:extLst>
          </p:cNvPr>
          <p:cNvSpPr txBox="1"/>
          <p:nvPr/>
        </p:nvSpPr>
        <p:spPr>
          <a:xfrm>
            <a:off x="519606" y="144150"/>
            <a:ext cx="6188019" cy="646331"/>
          </a:xfrm>
          <a:prstGeom prst="rect">
            <a:avLst/>
          </a:prstGeom>
          <a:noFill/>
        </p:spPr>
        <p:txBody>
          <a:bodyPr wrap="square" rtlCol="0">
            <a:spAutoFit/>
          </a:bodyPr>
          <a:lstStyle/>
          <a:p>
            <a:r>
              <a:rPr lang="en-US" b="1" dirty="0">
                <a:solidFill>
                  <a:srgbClr val="C00000"/>
                </a:solidFill>
              </a:rPr>
              <a:t>Examples of the pattern compiled by Fischer (1960) Evolution. Seminal paper (1000+ citations) </a:t>
            </a:r>
          </a:p>
        </p:txBody>
      </p:sp>
      <p:sp>
        <p:nvSpPr>
          <p:cNvPr id="8" name="TextBox 7">
            <a:extLst>
              <a:ext uri="{FF2B5EF4-FFF2-40B4-BE49-F238E27FC236}">
                <a16:creationId xmlns:a16="http://schemas.microsoft.com/office/drawing/2014/main" id="{4A17CC33-EF9E-B088-E756-ED274BD276EF}"/>
              </a:ext>
            </a:extLst>
          </p:cNvPr>
          <p:cNvSpPr txBox="1"/>
          <p:nvPr/>
        </p:nvSpPr>
        <p:spPr>
          <a:xfrm>
            <a:off x="6802900" y="3395528"/>
            <a:ext cx="2037737" cy="369332"/>
          </a:xfrm>
          <a:prstGeom prst="rect">
            <a:avLst/>
          </a:prstGeom>
          <a:noFill/>
        </p:spPr>
        <p:txBody>
          <a:bodyPr wrap="none" rtlCol="0">
            <a:spAutoFit/>
          </a:bodyPr>
          <a:lstStyle/>
          <a:p>
            <a:r>
              <a:rPr lang="en-US" b="1" dirty="0" err="1">
                <a:solidFill>
                  <a:srgbClr val="FF0000"/>
                </a:solidFill>
              </a:rPr>
              <a:t>Molluscs</a:t>
            </a:r>
            <a:r>
              <a:rPr lang="en-US" b="1" dirty="0">
                <a:solidFill>
                  <a:srgbClr val="FF0000"/>
                </a:solidFill>
              </a:rPr>
              <a:t> of Canada</a:t>
            </a:r>
          </a:p>
        </p:txBody>
      </p:sp>
      <p:sp>
        <p:nvSpPr>
          <p:cNvPr id="9" name="TextBox 8">
            <a:extLst>
              <a:ext uri="{FF2B5EF4-FFF2-40B4-BE49-F238E27FC236}">
                <a16:creationId xmlns:a16="http://schemas.microsoft.com/office/drawing/2014/main" id="{EF4AB032-AA1C-D700-9F45-568E806EF6F3}"/>
              </a:ext>
            </a:extLst>
          </p:cNvPr>
          <p:cNvSpPr txBox="1"/>
          <p:nvPr/>
        </p:nvSpPr>
        <p:spPr>
          <a:xfrm>
            <a:off x="2573492" y="3458321"/>
            <a:ext cx="2080249" cy="369332"/>
          </a:xfrm>
          <a:prstGeom prst="rect">
            <a:avLst/>
          </a:prstGeom>
          <a:noFill/>
        </p:spPr>
        <p:txBody>
          <a:bodyPr wrap="none" rtlCol="0">
            <a:spAutoFit/>
          </a:bodyPr>
          <a:lstStyle/>
          <a:p>
            <a:r>
              <a:rPr lang="en-US" b="1" dirty="0">
                <a:solidFill>
                  <a:srgbClr val="FF0000"/>
                </a:solidFill>
              </a:rPr>
              <a:t>Snakes of Argentina</a:t>
            </a:r>
          </a:p>
        </p:txBody>
      </p:sp>
      <p:sp>
        <p:nvSpPr>
          <p:cNvPr id="10" name="TextBox 9">
            <a:extLst>
              <a:ext uri="{FF2B5EF4-FFF2-40B4-BE49-F238E27FC236}">
                <a16:creationId xmlns:a16="http://schemas.microsoft.com/office/drawing/2014/main" id="{83DDE22E-374A-5F12-20D9-8DEA32200C66}"/>
              </a:ext>
            </a:extLst>
          </p:cNvPr>
          <p:cNvSpPr txBox="1"/>
          <p:nvPr/>
        </p:nvSpPr>
        <p:spPr>
          <a:xfrm>
            <a:off x="2948950" y="6518530"/>
            <a:ext cx="1901611" cy="369332"/>
          </a:xfrm>
          <a:prstGeom prst="rect">
            <a:avLst/>
          </a:prstGeom>
          <a:noFill/>
        </p:spPr>
        <p:txBody>
          <a:bodyPr wrap="none" rtlCol="0">
            <a:spAutoFit/>
          </a:bodyPr>
          <a:lstStyle/>
          <a:p>
            <a:r>
              <a:rPr lang="en-US" b="1" dirty="0">
                <a:solidFill>
                  <a:srgbClr val="FF0000"/>
                </a:solidFill>
              </a:rPr>
              <a:t>Corals in Australia</a:t>
            </a:r>
          </a:p>
        </p:txBody>
      </p:sp>
      <p:sp>
        <p:nvSpPr>
          <p:cNvPr id="11" name="TextBox 10">
            <a:extLst>
              <a:ext uri="{FF2B5EF4-FFF2-40B4-BE49-F238E27FC236}">
                <a16:creationId xmlns:a16="http://schemas.microsoft.com/office/drawing/2014/main" id="{A59B3A93-933C-8BA4-5932-99BBB1BABD98}"/>
              </a:ext>
            </a:extLst>
          </p:cNvPr>
          <p:cNvSpPr txBox="1"/>
          <p:nvPr/>
        </p:nvSpPr>
        <p:spPr>
          <a:xfrm>
            <a:off x="6795266" y="6462037"/>
            <a:ext cx="2153923" cy="369332"/>
          </a:xfrm>
          <a:prstGeom prst="rect">
            <a:avLst/>
          </a:prstGeom>
          <a:noFill/>
        </p:spPr>
        <p:txBody>
          <a:bodyPr wrap="none" rtlCol="0">
            <a:spAutoFit/>
          </a:bodyPr>
          <a:lstStyle/>
          <a:p>
            <a:r>
              <a:rPr lang="en-US" b="1" dirty="0">
                <a:solidFill>
                  <a:srgbClr val="FF0000"/>
                </a:solidFill>
              </a:rPr>
              <a:t>Tunicates worldwide</a:t>
            </a:r>
          </a:p>
        </p:txBody>
      </p:sp>
    </p:spTree>
    <p:extLst>
      <p:ext uri="{BB962C8B-B14F-4D97-AF65-F5344CB8AC3E}">
        <p14:creationId xmlns:p14="http://schemas.microsoft.com/office/powerpoint/2010/main" val="12184278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A2CC-5D16-1227-A3BE-6F51169C9F8E}"/>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B158C21-4B90-580B-2A21-9B758D5C3C4C}"/>
              </a:ext>
            </a:extLst>
          </p:cNvPr>
          <p:cNvSpPr>
            <a:spLocks noGrp="1" noChangeArrowheads="1"/>
          </p:cNvSpPr>
          <p:nvPr>
            <p:ph idx="1"/>
          </p:nvPr>
        </p:nvSpPr>
        <p:spPr bwMode="auto">
          <a:xfrm>
            <a:off x="736600" y="409645"/>
            <a:ext cx="76708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Similarities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Both involve shifts in temperature, productivity, seasonality, and area.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Both can be shaped by geometric constraints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Both show turnover in species composition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Differences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Elevational gradients are dramatically shorter than latitudinal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Elevational gradients have increasing isolation toward one end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Dispersal barriers: mountain tops vs. oceans and continents.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Time scales differ: mountain gradients are younger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Questions for discussion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Are the same climatic drivers (temperature, productivity) sufficient to explain both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How do historical and evolutionary processes (speciation/extinction rates) differ between them?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Should we expect the same functional groups or clades to respond similarly along elevation and latitude?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using one gradient as a model for the other, what assumptions are we making?</a:t>
            </a:r>
          </a:p>
        </p:txBody>
      </p:sp>
      <p:sp>
        <p:nvSpPr>
          <p:cNvPr id="7" name="Cross 6">
            <a:extLst>
              <a:ext uri="{FF2B5EF4-FFF2-40B4-BE49-F238E27FC236}">
                <a16:creationId xmlns:a16="http://schemas.microsoft.com/office/drawing/2014/main" id="{9E5929C4-CD6E-DACC-8608-3A5CAEA9DB53}"/>
              </a:ext>
            </a:extLst>
          </p:cNvPr>
          <p:cNvSpPr/>
          <p:nvPr/>
        </p:nvSpPr>
        <p:spPr>
          <a:xfrm rot="3032077">
            <a:off x="7180305" y="3778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0712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8DE3-37C0-3CC6-82E7-1995F0A049B1}"/>
              </a:ext>
            </a:extLst>
          </p:cNvPr>
          <p:cNvSpPr>
            <a:spLocks noGrp="1"/>
          </p:cNvSpPr>
          <p:nvPr>
            <p:ph type="title"/>
          </p:nvPr>
        </p:nvSpPr>
        <p:spPr>
          <a:xfrm>
            <a:off x="1016711" y="133349"/>
            <a:ext cx="7110578" cy="927103"/>
          </a:xfrm>
        </p:spPr>
        <p:txBody>
          <a:bodyPr/>
          <a:lstStyle/>
          <a:p>
            <a:pPr algn="ctr"/>
            <a:r>
              <a:rPr lang="en-US" b="1" dirty="0">
                <a:latin typeface="+mn-lt"/>
              </a:rPr>
              <a:t>Elevational diversity gradient</a:t>
            </a:r>
          </a:p>
        </p:txBody>
      </p:sp>
      <p:pic>
        <p:nvPicPr>
          <p:cNvPr id="8" name="Picture 7" descr="A close-up of a mountain&#10;&#10;AI-generated content may be incorrect.">
            <a:extLst>
              <a:ext uri="{FF2B5EF4-FFF2-40B4-BE49-F238E27FC236}">
                <a16:creationId xmlns:a16="http://schemas.microsoft.com/office/drawing/2014/main" id="{B98879CF-D5CC-511B-FB09-B91DCADEC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274"/>
            <a:ext cx="9144000" cy="4741664"/>
          </a:xfrm>
          <a:prstGeom prst="rect">
            <a:avLst/>
          </a:prstGeom>
        </p:spPr>
      </p:pic>
      <p:sp>
        <p:nvSpPr>
          <p:cNvPr id="9" name="TextBox 8">
            <a:extLst>
              <a:ext uri="{FF2B5EF4-FFF2-40B4-BE49-F238E27FC236}">
                <a16:creationId xmlns:a16="http://schemas.microsoft.com/office/drawing/2014/main" id="{23C44EF0-6D6E-73B2-8305-4B2C07C40BE9}"/>
              </a:ext>
            </a:extLst>
          </p:cNvPr>
          <p:cNvSpPr txBox="1"/>
          <p:nvPr/>
        </p:nvSpPr>
        <p:spPr>
          <a:xfrm>
            <a:off x="3572586" y="5899938"/>
            <a:ext cx="1998828" cy="404022"/>
          </a:xfrm>
          <a:prstGeom prst="rect">
            <a:avLst/>
          </a:prstGeom>
          <a:noFill/>
        </p:spPr>
        <p:txBody>
          <a:bodyPr wrap="square" rtlCol="0">
            <a:spAutoFit/>
          </a:bodyPr>
          <a:lstStyle/>
          <a:p>
            <a:r>
              <a:rPr lang="en-US" sz="2000" b="1" dirty="0"/>
              <a:t>Humboldt (1799)</a:t>
            </a:r>
          </a:p>
        </p:txBody>
      </p:sp>
    </p:spTree>
    <p:extLst>
      <p:ext uri="{BB962C8B-B14F-4D97-AF65-F5344CB8AC3E}">
        <p14:creationId xmlns:p14="http://schemas.microsoft.com/office/powerpoint/2010/main" val="22587881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6100</TotalTime>
  <Words>5465</Words>
  <Application>Microsoft Office PowerPoint</Application>
  <PresentationFormat>On-screen Show (4:3)</PresentationFormat>
  <Paragraphs>524</Paragraphs>
  <Slides>80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Arial Black</vt:lpstr>
      <vt:lpstr>Calibri</vt:lpstr>
      <vt:lpstr>Calibri Light</vt:lpstr>
      <vt:lpstr>Office Theme</vt:lpstr>
      <vt:lpstr>Biodiversity patterns</vt:lpstr>
      <vt:lpstr>Motivating questions</vt:lpstr>
      <vt:lpstr>PowerPoint Presentation</vt:lpstr>
      <vt:lpstr>PowerPoint Presentation</vt:lpstr>
      <vt:lpstr>PowerPoint Presentation</vt:lpstr>
      <vt:lpstr>THREE BIODIVERSITY PATTERNS</vt:lpstr>
      <vt:lpstr>PowerPoint Presentation</vt:lpstr>
      <vt:lpstr>PowerPoint Presentation</vt:lpstr>
      <vt:lpstr>Elevational diversity gradient</vt:lpstr>
      <vt:lpstr>Elevational diversity gradient</vt:lpstr>
      <vt:lpstr>PowerPoint Presentation</vt:lpstr>
      <vt:lpstr>PowerPoint Presentation</vt:lpstr>
      <vt:lpstr>BIODIVERSITY PATTERNS</vt:lpstr>
      <vt:lpstr>BIODIVERSITY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Kuhn, Popperian Science, Truth</vt:lpstr>
      <vt:lpstr>PowerPoint Presentation</vt:lpstr>
      <vt:lpstr>more than hundred explanations have been proposed</vt:lpstr>
      <vt:lpstr>more than hundred explanations have been proposed</vt:lpstr>
      <vt:lpstr>PowerPoint Presentation</vt:lpstr>
      <vt:lpstr>PowerPoint Presentation</vt:lpstr>
      <vt:lpstr>Divide between equilibrial and historical explanations for diversity patterns</vt:lpstr>
      <vt:lpstr>PowerPoint Presentation</vt:lpstr>
      <vt:lpstr>PowerPoint Presentation</vt:lpstr>
      <vt:lpstr>PowerPoint Presentation</vt:lpstr>
      <vt:lpstr>Examples  of empirical studies</vt:lpstr>
      <vt:lpstr>PowerPoint Presentation</vt:lpstr>
      <vt:lpstr>PowerPoint Presentation</vt:lpstr>
      <vt:lpstr>PowerPoint Presentation</vt:lpstr>
      <vt:lpstr>PowerPoint Presentation</vt:lpstr>
      <vt:lpstr>PowerPoint Presentation</vt:lpstr>
      <vt:lpstr>The causes of diversity patterns have not been convincingly resolved yet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theory</vt:lpstr>
      <vt:lpstr>Metabolic theory</vt:lpstr>
      <vt:lpstr>Temperature kinetics</vt:lpstr>
      <vt:lpstr>Energy limits</vt:lpstr>
      <vt:lpstr>Null model: Geometric constraints</vt:lpstr>
      <vt:lpstr>Predictions</vt:lpstr>
      <vt:lpstr>P – value </vt:lpstr>
      <vt:lpstr>P – value </vt:lpstr>
      <vt:lpstr>P – value </vt:lpstr>
      <vt:lpstr>P – value </vt:lpstr>
      <vt:lpstr>P – value </vt:lpstr>
      <vt:lpstr>Predictions</vt:lpstr>
      <vt:lpstr>Model fitting: Likelihood</vt:lpstr>
      <vt:lpstr>Model fitting: Likelihood</vt:lpstr>
      <vt:lpstr>Model fitting: Likelihood</vt:lpstr>
      <vt:lpstr>Model fitting: Likelihood</vt:lpstr>
      <vt:lpstr>PowerPoint Presentation</vt:lpstr>
      <vt:lpstr>PowerPoint Presentation</vt:lpstr>
      <vt:lpstr>Akaike’s information criterion</vt:lpstr>
      <vt:lpstr>Akaike’s information criterion</vt:lpstr>
      <vt:lpstr>Akaike’s information criterion</vt:lpstr>
      <vt:lpstr>Akaike’s weights</vt:lpstr>
      <vt:lpstr>Akaike’s weights</vt:lpstr>
      <vt:lpstr>Evaluating model fit</vt:lpstr>
      <vt:lpstr>PowerPoint Presentation</vt:lpstr>
      <vt:lpstr>Summary</vt:lpstr>
      <vt:lpstr>Summary</vt:lpstr>
      <vt:lpstr>PowerPoint Presentation</vt:lpstr>
      <vt:lpstr>latitudes and elevations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Antonin Machac</dc:creator>
  <cp:lastModifiedBy>Antonin Machac</cp:lastModifiedBy>
  <cp:revision>363</cp:revision>
  <dcterms:created xsi:type="dcterms:W3CDTF">2018-12-11T21:23:53Z</dcterms:created>
  <dcterms:modified xsi:type="dcterms:W3CDTF">2025-09-12T09:56:40Z</dcterms:modified>
</cp:coreProperties>
</file>